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84" r:id="rId3"/>
    <p:sldId id="294" r:id="rId4"/>
    <p:sldId id="295" r:id="rId5"/>
    <p:sldId id="297" r:id="rId6"/>
    <p:sldId id="296" r:id="rId7"/>
    <p:sldId id="299" r:id="rId8"/>
    <p:sldId id="300" r:id="rId9"/>
    <p:sldId id="301" r:id="rId10"/>
    <p:sldId id="302" r:id="rId11"/>
    <p:sldId id="303" r:id="rId12"/>
    <p:sldId id="298" r:id="rId13"/>
    <p:sldId id="304" r:id="rId14"/>
    <p:sldId id="305"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B9D5FF"/>
    <a:srgbClr val="0000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varScale="1">
        <p:scale>
          <a:sx n="111" d="100"/>
          <a:sy n="111" d="100"/>
        </p:scale>
        <p:origin x="-1614" y="-78"/>
      </p:cViewPr>
      <p:guideLst>
        <p:guide orient="horz" pos="2160"/>
        <p:guide pos="2880"/>
      </p:guideLst>
    </p:cSldViewPr>
  </p:slideViewPr>
  <p:outlineViewPr>
    <p:cViewPr>
      <p:scale>
        <a:sx n="33" d="100"/>
        <a:sy n="33" d="100"/>
      </p:scale>
      <p:origin x="18"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pPr>
              <a:defRPr/>
            </a:pPr>
            <a:fld id="{BD67E457-8145-4087-85AF-1BD156D23034}" type="datetimeFigureOut">
              <a:rPr lang="en-AU" smtClean="0"/>
              <a:pPr>
                <a:defRPr/>
              </a:pPr>
              <a:t>27/04/2015</a:t>
            </a:fld>
            <a:endParaRPr lang="en-AU" dirty="0"/>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endParaRPr lang="en-A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15D7763-FC91-479F-9EEC-5FAC2E5C1BCC}" type="slidenum">
              <a:rPr lang="en-AU" altLang="en-US" smtClean="0"/>
              <a:pPr/>
              <a:t>‹#›</a:t>
            </a:fld>
            <a:endParaRPr lang="en-AU" alt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75AEF8C-9274-42BB-9438-E15F298CD49C}" type="datetimeFigureOut">
              <a:rPr lang="en-AU" smtClean="0"/>
              <a:pPr>
                <a:defRPr/>
              </a:pPr>
              <a:t>27/04/2015</a:t>
            </a:fld>
            <a:endParaRPr lang="en-AU" dirty="0"/>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fld id="{50DB2E7D-7AC6-40DB-8BFA-24C1E349D25F}" type="slidenum">
              <a:rPr lang="en-AU" altLang="en-US" smtClean="0"/>
              <a:pPr/>
              <a:t>‹#›</a:t>
            </a:fld>
            <a:endParaRPr lang="en-AU" alt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70B684B-BE17-4F8B-BB6D-D0E7FE2EE158}" type="datetimeFigureOut">
              <a:rPr lang="en-AU" smtClean="0"/>
              <a:pPr>
                <a:defRPr/>
              </a:pPr>
              <a:t>27/04/2015</a:t>
            </a:fld>
            <a:endParaRPr lang="en-AU" dirty="0"/>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fld id="{1302BD1F-EE63-4EA1-BFC1-90A784BF99FA}" type="slidenum">
              <a:rPr lang="en-AU" altLang="en-US" smtClean="0"/>
              <a:pPr/>
              <a:t>‹#›</a:t>
            </a:fld>
            <a:endParaRPr lang="en-AU" alt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D7121DB-5B34-4127-A97F-525983472394}" type="datetimeFigureOut">
              <a:rPr lang="en-AU" smtClean="0"/>
              <a:pPr>
                <a:defRPr/>
              </a:pPr>
              <a:t>27/04/2015</a:t>
            </a:fld>
            <a:endParaRPr lang="en-AU" dirty="0"/>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fld id="{D76F8085-6A17-4621-A15A-361EA764DE97}" type="slidenum">
              <a:rPr lang="en-AU" altLang="en-US" smtClean="0"/>
              <a:pPr/>
              <a:t>‹#›</a:t>
            </a:fld>
            <a:endParaRPr lang="en-AU" alt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20747BCA-E965-44F4-B5BD-094C72E2F5BC}" type="datetimeFigureOut">
              <a:rPr lang="en-AU" smtClean="0"/>
              <a:pPr>
                <a:defRPr/>
              </a:pPr>
              <a:t>27/04/2015</a:t>
            </a:fld>
            <a:endParaRPr lang="en-AU" dirty="0"/>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fld id="{DA8173BC-9E03-44B3-951E-4F270D20E2EF}" type="slidenum">
              <a:rPr lang="en-AU" altLang="en-US" smtClean="0"/>
              <a:pPr/>
              <a:t>‹#›</a:t>
            </a:fld>
            <a:endParaRPr lang="en-AU"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CA163FF7-FE86-4CF3-9A61-F6E4040CFB77}" type="datetimeFigureOut">
              <a:rPr lang="en-AU" smtClean="0"/>
              <a:pPr>
                <a:defRPr/>
              </a:pPr>
              <a:t>27/04/2015</a:t>
            </a:fld>
            <a:endParaRPr lang="en-AU" dirty="0"/>
          </a:p>
        </p:txBody>
      </p:sp>
      <p:sp>
        <p:nvSpPr>
          <p:cNvPr id="6" name="Footer Placeholder 5"/>
          <p:cNvSpPr>
            <a:spLocks noGrp="1"/>
          </p:cNvSpPr>
          <p:nvPr>
            <p:ph type="ftr" sz="quarter" idx="11"/>
          </p:nvPr>
        </p:nvSpPr>
        <p:spPr/>
        <p:txBody>
          <a:bodyPr/>
          <a:lstStyle/>
          <a:p>
            <a:pPr>
              <a:defRPr/>
            </a:pPr>
            <a:endParaRPr lang="en-AU"/>
          </a:p>
        </p:txBody>
      </p:sp>
      <p:sp>
        <p:nvSpPr>
          <p:cNvPr id="7" name="Slide Number Placeholder 6"/>
          <p:cNvSpPr>
            <a:spLocks noGrp="1"/>
          </p:cNvSpPr>
          <p:nvPr>
            <p:ph type="sldNum" sz="quarter" idx="12"/>
          </p:nvPr>
        </p:nvSpPr>
        <p:spPr/>
        <p:txBody>
          <a:bodyPr/>
          <a:lstStyle/>
          <a:p>
            <a:fld id="{B97F8D04-BBD6-4BBF-BCC4-0070AE2C9D6B}" type="slidenum">
              <a:rPr lang="en-AU" altLang="en-US" smtClean="0"/>
              <a:pPr/>
              <a:t>‹#›</a:t>
            </a:fld>
            <a:endParaRPr lang="en-AU" alt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D2ECC364-C59D-4466-BE46-F006D3BE44AF}" type="datetimeFigureOut">
              <a:rPr lang="en-AU" smtClean="0"/>
              <a:pPr>
                <a:defRPr/>
              </a:pPr>
              <a:t>27/04/2015</a:t>
            </a:fld>
            <a:endParaRPr lang="en-AU" dirty="0"/>
          </a:p>
        </p:txBody>
      </p:sp>
      <p:sp>
        <p:nvSpPr>
          <p:cNvPr id="8" name="Footer Placeholder 7"/>
          <p:cNvSpPr>
            <a:spLocks noGrp="1"/>
          </p:cNvSpPr>
          <p:nvPr>
            <p:ph type="ftr" sz="quarter" idx="11"/>
          </p:nvPr>
        </p:nvSpPr>
        <p:spPr/>
        <p:txBody>
          <a:bodyPr/>
          <a:lstStyle/>
          <a:p>
            <a:pPr>
              <a:defRPr/>
            </a:pPr>
            <a:endParaRPr lang="en-AU"/>
          </a:p>
        </p:txBody>
      </p:sp>
      <p:sp>
        <p:nvSpPr>
          <p:cNvPr id="9" name="Slide Number Placeholder 8"/>
          <p:cNvSpPr>
            <a:spLocks noGrp="1"/>
          </p:cNvSpPr>
          <p:nvPr>
            <p:ph type="sldNum" sz="quarter" idx="12"/>
          </p:nvPr>
        </p:nvSpPr>
        <p:spPr/>
        <p:txBody>
          <a:bodyPr/>
          <a:lstStyle/>
          <a:p>
            <a:fld id="{104EF2EC-D772-4A5C-BF5D-D010328D90C8}" type="slidenum">
              <a:rPr lang="en-AU" altLang="en-US" smtClean="0"/>
              <a:pPr/>
              <a:t>‹#›</a:t>
            </a:fld>
            <a:endParaRPr lang="en-AU" alt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228B0D26-7E3E-4E3B-AD84-2C8188D7841E}" type="datetimeFigureOut">
              <a:rPr lang="en-AU" smtClean="0"/>
              <a:pPr>
                <a:defRPr/>
              </a:pPr>
              <a:t>27/04/2015</a:t>
            </a:fld>
            <a:endParaRPr lang="en-AU" dirty="0"/>
          </a:p>
        </p:txBody>
      </p:sp>
      <p:sp>
        <p:nvSpPr>
          <p:cNvPr id="4" name="Footer Placeholder 3"/>
          <p:cNvSpPr>
            <a:spLocks noGrp="1"/>
          </p:cNvSpPr>
          <p:nvPr>
            <p:ph type="ftr" sz="quarter" idx="11"/>
          </p:nvPr>
        </p:nvSpPr>
        <p:spPr/>
        <p:txBody>
          <a:bodyPr/>
          <a:lstStyle/>
          <a:p>
            <a:pPr>
              <a:defRPr/>
            </a:pPr>
            <a:endParaRPr lang="en-AU"/>
          </a:p>
        </p:txBody>
      </p:sp>
      <p:sp>
        <p:nvSpPr>
          <p:cNvPr id="5" name="Slide Number Placeholder 4"/>
          <p:cNvSpPr>
            <a:spLocks noGrp="1"/>
          </p:cNvSpPr>
          <p:nvPr>
            <p:ph type="sldNum" sz="quarter" idx="12"/>
          </p:nvPr>
        </p:nvSpPr>
        <p:spPr/>
        <p:txBody>
          <a:bodyPr/>
          <a:lstStyle/>
          <a:p>
            <a:fld id="{815CDF73-D451-4566-82EE-B503914B9139}" type="slidenum">
              <a:rPr lang="en-AU" altLang="en-US" smtClean="0"/>
              <a:pPr/>
              <a:t>‹#›</a:t>
            </a:fld>
            <a:endParaRPr lang="en-AU" alt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79A53AF-973B-4DFE-A756-E7706CCDA6BB}" type="datetimeFigureOut">
              <a:rPr lang="en-AU" smtClean="0"/>
              <a:pPr>
                <a:defRPr/>
              </a:pPr>
              <a:t>27/04/2015</a:t>
            </a:fld>
            <a:endParaRPr lang="en-AU" dirty="0"/>
          </a:p>
        </p:txBody>
      </p:sp>
      <p:sp>
        <p:nvSpPr>
          <p:cNvPr id="3" name="Footer Placeholder 2"/>
          <p:cNvSpPr>
            <a:spLocks noGrp="1"/>
          </p:cNvSpPr>
          <p:nvPr>
            <p:ph type="ftr" sz="quarter" idx="11"/>
          </p:nvPr>
        </p:nvSpPr>
        <p:spPr/>
        <p:txBody>
          <a:bodyPr/>
          <a:lstStyle/>
          <a:p>
            <a:pPr>
              <a:defRPr/>
            </a:pPr>
            <a:endParaRPr lang="en-AU"/>
          </a:p>
        </p:txBody>
      </p:sp>
      <p:sp>
        <p:nvSpPr>
          <p:cNvPr id="4" name="Slide Number Placeholder 3"/>
          <p:cNvSpPr>
            <a:spLocks noGrp="1"/>
          </p:cNvSpPr>
          <p:nvPr>
            <p:ph type="sldNum" sz="quarter" idx="12"/>
          </p:nvPr>
        </p:nvSpPr>
        <p:spPr/>
        <p:txBody>
          <a:bodyPr/>
          <a:lstStyle/>
          <a:p>
            <a:fld id="{6F5BC631-A72C-483A-BACC-A0B1C1F697D1}" type="slidenum">
              <a:rPr lang="en-AU" altLang="en-US" smtClean="0"/>
              <a:pPr/>
              <a:t>‹#›</a:t>
            </a:fld>
            <a:endParaRPr lang="en-AU"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A66AAE9-1DC4-4080-8424-C1C7B6E0AF50}" type="datetimeFigureOut">
              <a:rPr lang="en-AU" smtClean="0"/>
              <a:pPr>
                <a:defRPr/>
              </a:pPr>
              <a:t>27/04/2015</a:t>
            </a:fld>
            <a:endParaRPr lang="en-AU" dirty="0"/>
          </a:p>
        </p:txBody>
      </p:sp>
      <p:sp>
        <p:nvSpPr>
          <p:cNvPr id="6" name="Footer Placeholder 5"/>
          <p:cNvSpPr>
            <a:spLocks noGrp="1"/>
          </p:cNvSpPr>
          <p:nvPr>
            <p:ph type="ftr" sz="quarter" idx="11"/>
          </p:nvPr>
        </p:nvSpPr>
        <p:spPr/>
        <p:txBody>
          <a:bodyPr/>
          <a:lstStyle/>
          <a:p>
            <a:pPr>
              <a:defRPr/>
            </a:pPr>
            <a:endParaRPr lang="en-AU"/>
          </a:p>
        </p:txBody>
      </p:sp>
      <p:sp>
        <p:nvSpPr>
          <p:cNvPr id="7" name="Slide Number Placeholder 6"/>
          <p:cNvSpPr>
            <a:spLocks noGrp="1"/>
          </p:cNvSpPr>
          <p:nvPr>
            <p:ph type="sldNum" sz="quarter" idx="12"/>
          </p:nvPr>
        </p:nvSpPr>
        <p:spPr/>
        <p:txBody>
          <a:bodyPr/>
          <a:lstStyle/>
          <a:p>
            <a:fld id="{7ECE3298-6099-4054-AB5F-D575DBAB5E52}" type="slidenum">
              <a:rPr lang="en-AU" altLang="en-US" smtClean="0"/>
              <a:pPr/>
              <a:t>‹#›</a:t>
            </a:fld>
            <a:endParaRPr lang="en-AU"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E479397-FCDB-47DF-9713-5BCA1D927748}" type="datetimeFigureOut">
              <a:rPr lang="en-AU" smtClean="0"/>
              <a:pPr>
                <a:defRPr/>
              </a:pPr>
              <a:t>27/04/2015</a:t>
            </a:fld>
            <a:endParaRPr lang="en-AU" dirty="0"/>
          </a:p>
        </p:txBody>
      </p:sp>
      <p:sp>
        <p:nvSpPr>
          <p:cNvPr id="6" name="Footer Placeholder 5"/>
          <p:cNvSpPr>
            <a:spLocks noGrp="1"/>
          </p:cNvSpPr>
          <p:nvPr>
            <p:ph type="ftr" sz="quarter" idx="11"/>
          </p:nvPr>
        </p:nvSpPr>
        <p:spPr/>
        <p:txBody>
          <a:bodyPr/>
          <a:lstStyle/>
          <a:p>
            <a:pPr>
              <a:defRPr/>
            </a:pPr>
            <a:endParaRPr lang="en-AU"/>
          </a:p>
        </p:txBody>
      </p:sp>
      <p:sp>
        <p:nvSpPr>
          <p:cNvPr id="7" name="Slide Number Placeholder 6"/>
          <p:cNvSpPr>
            <a:spLocks noGrp="1"/>
          </p:cNvSpPr>
          <p:nvPr>
            <p:ph type="sldNum" sz="quarter" idx="12"/>
          </p:nvPr>
        </p:nvSpPr>
        <p:spPr/>
        <p:txBody>
          <a:bodyPr/>
          <a:lstStyle/>
          <a:p>
            <a:fld id="{5506F741-527E-49DC-9FF6-14C613C347ED}" type="slidenum">
              <a:rPr lang="en-AU" altLang="en-US" smtClean="0"/>
              <a:pPr/>
              <a:t>‹#›</a:t>
            </a:fld>
            <a:endParaRPr lang="en-AU"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fld id="{925D477A-065F-4779-9867-ED0AEEA7A1AD}" type="datetimeFigureOut">
              <a:rPr lang="en-AU" smtClean="0"/>
              <a:pPr>
                <a:defRPr/>
              </a:pPr>
              <a:t>27/04/2015</a:t>
            </a:fld>
            <a:endParaRPr lang="en-AU"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A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357A482B-4235-4839-86B3-DBA2EBEBA68C}" type="slidenum">
              <a:rPr lang="en-AU" altLang="en-US" smtClean="0"/>
              <a:pPr/>
              <a:t>‹#›</a:t>
            </a:fld>
            <a:endParaRPr lang="en-AU"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FHtKpF2csj4" TargetMode="Externa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hyperlink" Target="http://www.youtube.com/watch?v=QogOR8jawUw" TargetMode="Externa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hyperlink" Target="http://health.heraldtribune.com/2013/11/18/therapy-for-the-senses/" TargetMode="External"/><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image" Target="../media/image7.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2030" y="404664"/>
            <a:ext cx="8229600" cy="1656184"/>
          </a:xfrm>
        </p:spPr>
        <p:txBody>
          <a:bodyPr>
            <a:normAutofit fontScale="90000"/>
          </a:bodyPr>
          <a:lstStyle/>
          <a:p>
            <a:pPr eaLnBrk="1" fontAlgn="auto" hangingPunct="1">
              <a:spcAft>
                <a:spcPts val="0"/>
              </a:spcAft>
              <a:defRPr/>
            </a:pPr>
            <a:r>
              <a:rPr lang="en-AU" sz="5300" b="0" dirty="0" smtClean="0">
                <a:solidFill>
                  <a:srgbClr val="92D050"/>
                </a:solidFill>
                <a:effectLst/>
              </a:rPr>
              <a:t/>
            </a:r>
            <a:br>
              <a:rPr lang="en-AU" sz="5300" b="0" dirty="0" smtClean="0">
                <a:solidFill>
                  <a:srgbClr val="92D050"/>
                </a:solidFill>
                <a:effectLst/>
              </a:rPr>
            </a:br>
            <a:r>
              <a:rPr lang="en-AU" sz="5300" b="0" dirty="0" smtClean="0">
                <a:solidFill>
                  <a:srgbClr val="92D050"/>
                </a:solidFill>
                <a:effectLst/>
              </a:rPr>
              <a:t/>
            </a:r>
            <a:br>
              <a:rPr lang="en-AU" sz="5300" b="0" dirty="0" smtClean="0">
                <a:solidFill>
                  <a:srgbClr val="92D050"/>
                </a:solidFill>
                <a:effectLst/>
              </a:rPr>
            </a:br>
            <a:r>
              <a:rPr lang="en-AU" sz="5300" b="0" dirty="0" smtClean="0">
                <a:solidFill>
                  <a:srgbClr val="92D050"/>
                </a:solidFill>
                <a:effectLst/>
              </a:rPr>
              <a:t/>
            </a:r>
            <a:br>
              <a:rPr lang="en-AU" sz="5300" b="0" dirty="0" smtClean="0">
                <a:solidFill>
                  <a:srgbClr val="92D050"/>
                </a:solidFill>
                <a:effectLst/>
              </a:rPr>
            </a:br>
            <a:r>
              <a:rPr lang="en-AU" sz="5300" dirty="0" smtClean="0">
                <a:ln>
                  <a:noFill/>
                </a:ln>
                <a:effectLst/>
              </a:rPr>
              <a:t>Module 1: DTA Online Dementia Education</a:t>
            </a:r>
            <a:endParaRPr lang="en-AU" dirty="0">
              <a:ln>
                <a:noFill/>
              </a:ln>
              <a:effectLst/>
            </a:endParaRPr>
          </a:p>
        </p:txBody>
      </p:sp>
      <p:sp>
        <p:nvSpPr>
          <p:cNvPr id="2051" name="Subtitle 2"/>
          <p:cNvSpPr>
            <a:spLocks noGrp="1"/>
          </p:cNvSpPr>
          <p:nvPr>
            <p:ph type="subTitle" idx="1"/>
          </p:nvPr>
        </p:nvSpPr>
        <p:spPr>
          <a:xfrm>
            <a:off x="606425" y="5276850"/>
            <a:ext cx="7853363" cy="1464518"/>
          </a:xfrm>
        </p:spPr>
        <p:txBody>
          <a:bodyPr/>
          <a:lstStyle/>
          <a:p>
            <a:pPr eaLnBrk="1" hangingPunct="1"/>
            <a:r>
              <a:rPr lang="en-AU" altLang="en-US" sz="1400" b="1" dirty="0" smtClean="0"/>
              <a:t>Presented by</a:t>
            </a:r>
          </a:p>
          <a:p>
            <a:pPr eaLnBrk="1" hangingPunct="1"/>
            <a:r>
              <a:rPr lang="en-AU" altLang="en-US" sz="1400" b="1" dirty="0" smtClean="0"/>
              <a:t>Ernest  Buckley</a:t>
            </a:r>
          </a:p>
          <a:p>
            <a:pPr eaLnBrk="1" hangingPunct="1"/>
            <a:r>
              <a:rPr lang="en-AU" altLang="en-US" sz="1400" b="1" dirty="0" smtClean="0"/>
              <a:t>Diversional Therapist</a:t>
            </a:r>
          </a:p>
          <a:p>
            <a:pPr eaLnBrk="1" hangingPunct="1"/>
            <a:r>
              <a:rPr lang="en-AU" altLang="en-US" sz="1200" b="1" dirty="0" smtClean="0"/>
              <a:t>Image </a:t>
            </a:r>
            <a:r>
              <a:rPr lang="en-AU" altLang="en-US" sz="1200" b="1" dirty="0"/>
              <a:t>by: http://www.neura.edu.au/health/frontotemporal-dementia</a:t>
            </a:r>
            <a:endParaRPr lang="en-AU" altLang="en-US" sz="1200" b="1" dirty="0" smtClean="0"/>
          </a:p>
        </p:txBody>
      </p:sp>
      <p:sp>
        <p:nvSpPr>
          <p:cNvPr id="4" name="Subtitle 2"/>
          <p:cNvSpPr txBox="1">
            <a:spLocks/>
          </p:cNvSpPr>
          <p:nvPr/>
        </p:nvSpPr>
        <p:spPr>
          <a:xfrm>
            <a:off x="684213" y="2349500"/>
            <a:ext cx="7853362" cy="719138"/>
          </a:xfrm>
          <a:prstGeom prst="rect">
            <a:avLst/>
          </a:prstGeom>
        </p:spPr>
        <p:txBody>
          <a:bodyPr>
            <a:normAutofit/>
          </a:bodyPr>
          <a:lstStyle/>
          <a:p>
            <a:pPr algn="ctr" fontAlgn="auto">
              <a:spcBef>
                <a:spcPct val="20000"/>
              </a:spcBef>
              <a:spcAft>
                <a:spcPts val="0"/>
              </a:spcAft>
              <a:buClr>
                <a:schemeClr val="tx1">
                  <a:shade val="95000"/>
                </a:schemeClr>
              </a:buClr>
              <a:buSzPct val="65000"/>
              <a:buFont typeface="Wingdings 2"/>
              <a:buNone/>
              <a:defRPr/>
            </a:pPr>
            <a:r>
              <a:rPr lang="en-AU" sz="1600" b="1" dirty="0">
                <a:latin typeface="+mn-lt"/>
                <a:cs typeface="+mn-cs"/>
              </a:rPr>
              <a:t>This presentation is a blueprint to help you achieve better Dementia </a:t>
            </a:r>
            <a:r>
              <a:rPr lang="en-AU" sz="1600" b="1" dirty="0" smtClean="0">
                <a:latin typeface="+mn-lt"/>
                <a:cs typeface="+mn-cs"/>
              </a:rPr>
              <a:t>health and wellbeing outcomes</a:t>
            </a:r>
            <a:endParaRPr lang="en-AU" sz="1600" b="1" dirty="0">
              <a:latin typeface="+mn-lt"/>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1370" y="2889549"/>
            <a:ext cx="3619047" cy="238730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2248347"/>
            <a:ext cx="7761184" cy="3877815"/>
          </a:xfrm>
        </p:spPr>
        <p:txBody>
          <a:bodyPr>
            <a:noAutofit/>
          </a:bodyPr>
          <a:lstStyle/>
          <a:p>
            <a:pPr marL="73025" lvl="0" indent="0">
              <a:buClr>
                <a:srgbClr val="0F6FC6"/>
              </a:buClr>
              <a:buNone/>
            </a:pPr>
            <a:r>
              <a:rPr lang="en-AU" altLang="en-US" sz="1400" dirty="0">
                <a:solidFill>
                  <a:prstClr val="white"/>
                </a:solidFill>
              </a:rPr>
              <a:t>Pre School Children Activities: arrange a regular morning tea with a small group of </a:t>
            </a:r>
            <a:r>
              <a:rPr lang="en-AU" altLang="en-US" sz="1400" dirty="0" err="1">
                <a:solidFill>
                  <a:prstClr val="white"/>
                </a:solidFill>
              </a:rPr>
              <a:t>preschoolers</a:t>
            </a:r>
            <a:r>
              <a:rPr lang="en-AU" altLang="en-US" sz="1400" dirty="0">
                <a:solidFill>
                  <a:prstClr val="white"/>
                </a:solidFill>
              </a:rPr>
              <a:t>.</a:t>
            </a:r>
          </a:p>
          <a:p>
            <a:pPr marL="73025" lvl="0" indent="0">
              <a:buClr>
                <a:srgbClr val="0F6FC6"/>
              </a:buClr>
              <a:buNone/>
            </a:pPr>
            <a:r>
              <a:rPr lang="en-AU" altLang="en-US" sz="1400" dirty="0">
                <a:solidFill>
                  <a:prstClr val="white"/>
                </a:solidFill>
              </a:rPr>
              <a:t/>
            </a:r>
            <a:br>
              <a:rPr lang="en-AU" altLang="en-US" sz="1400" dirty="0">
                <a:solidFill>
                  <a:prstClr val="white"/>
                </a:solidFill>
              </a:rPr>
            </a:br>
            <a:r>
              <a:rPr lang="en-AU" altLang="en-US" sz="1400" dirty="0">
                <a:solidFill>
                  <a:prstClr val="white"/>
                </a:solidFill>
              </a:rPr>
              <a:t>In house or Day Care centre activities, modified bowls, indoor golf, crafts , modified exercise and movement activities. </a:t>
            </a:r>
            <a:r>
              <a:rPr lang="en-AU" altLang="en-US" sz="1400" dirty="0" err="1">
                <a:solidFill>
                  <a:prstClr val="white"/>
                </a:solidFill>
              </a:rPr>
              <a:t>e.g</a:t>
            </a:r>
            <a:r>
              <a:rPr lang="en-AU" altLang="en-US" sz="1400" dirty="0">
                <a:solidFill>
                  <a:prstClr val="white"/>
                </a:solidFill>
              </a:rPr>
              <a:t> .Pom </a:t>
            </a:r>
            <a:r>
              <a:rPr lang="en-AU" altLang="en-US" sz="1400" dirty="0" err="1">
                <a:solidFill>
                  <a:prstClr val="white"/>
                </a:solidFill>
              </a:rPr>
              <a:t>Pom</a:t>
            </a:r>
            <a:r>
              <a:rPr lang="en-AU" altLang="en-US" sz="1400" dirty="0">
                <a:solidFill>
                  <a:prstClr val="white"/>
                </a:solidFill>
              </a:rPr>
              <a:t> swing activities, catch and throw activities, table games and quizzes.</a:t>
            </a:r>
          </a:p>
          <a:p>
            <a:pPr marL="73025" lvl="0" indent="0">
              <a:buClr>
                <a:srgbClr val="0F6FC6"/>
              </a:buClr>
              <a:buNone/>
            </a:pPr>
            <a:r>
              <a:rPr lang="en-AU" altLang="en-US" sz="1400" dirty="0">
                <a:solidFill>
                  <a:prstClr val="white"/>
                </a:solidFill>
              </a:rPr>
              <a:t/>
            </a:r>
            <a:br>
              <a:rPr lang="en-AU" altLang="en-US" sz="1400" dirty="0">
                <a:solidFill>
                  <a:prstClr val="white"/>
                </a:solidFill>
              </a:rPr>
            </a:br>
            <a:r>
              <a:rPr lang="en-AU" altLang="en-US" sz="1400" dirty="0">
                <a:solidFill>
                  <a:prstClr val="white"/>
                </a:solidFill>
              </a:rPr>
              <a:t>Daily Living </a:t>
            </a:r>
            <a:r>
              <a:rPr lang="en-AU" altLang="en-US" sz="1400" dirty="0" smtClean="0">
                <a:solidFill>
                  <a:prstClr val="white"/>
                </a:solidFill>
              </a:rPr>
              <a:t>Activities</a:t>
            </a:r>
            <a:endParaRPr lang="en-AU" altLang="en-US" sz="1400" dirty="0">
              <a:solidFill>
                <a:prstClr val="white"/>
              </a:solidFill>
            </a:endParaRPr>
          </a:p>
          <a:p>
            <a:pPr marL="73025" lvl="0" indent="0">
              <a:buClr>
                <a:srgbClr val="0F6FC6"/>
              </a:buClr>
              <a:buNone/>
            </a:pPr>
            <a:r>
              <a:rPr lang="en-AU" altLang="en-US" sz="1400" dirty="0" smtClean="0">
                <a:solidFill>
                  <a:prstClr val="white"/>
                </a:solidFill>
              </a:rPr>
              <a:t>Current affairs</a:t>
            </a:r>
            <a:endParaRPr lang="en-AU" altLang="en-US" sz="1400" dirty="0">
              <a:solidFill>
                <a:prstClr val="white"/>
              </a:solidFill>
            </a:endParaRPr>
          </a:p>
          <a:p>
            <a:pPr marL="73025" lvl="0" indent="0">
              <a:buClr>
                <a:srgbClr val="0F6FC6"/>
              </a:buClr>
              <a:buNone/>
            </a:pPr>
            <a:r>
              <a:rPr lang="en-AU" altLang="en-US" sz="1400" dirty="0" smtClean="0">
                <a:solidFill>
                  <a:prstClr val="white"/>
                </a:solidFill>
              </a:rPr>
              <a:t>Outings</a:t>
            </a:r>
            <a:endParaRPr lang="en-AU" altLang="en-US" sz="1400" dirty="0">
              <a:solidFill>
                <a:prstClr val="white"/>
              </a:solidFill>
            </a:endParaRPr>
          </a:p>
          <a:p>
            <a:pPr marL="73025" lvl="0" indent="0">
              <a:buClr>
                <a:srgbClr val="0F6FC6"/>
              </a:buClr>
              <a:buNone/>
            </a:pPr>
            <a:r>
              <a:rPr lang="en-AU" altLang="en-US" sz="1400" dirty="0" smtClean="0">
                <a:solidFill>
                  <a:prstClr val="white"/>
                </a:solidFill>
              </a:rPr>
              <a:t>Craft </a:t>
            </a:r>
            <a:r>
              <a:rPr lang="en-AU" altLang="en-US" sz="1400" dirty="0">
                <a:solidFill>
                  <a:prstClr val="white"/>
                </a:solidFill>
              </a:rPr>
              <a:t>and Table </a:t>
            </a:r>
            <a:r>
              <a:rPr lang="en-AU" altLang="en-US" sz="1400" dirty="0" smtClean="0">
                <a:solidFill>
                  <a:prstClr val="white"/>
                </a:solidFill>
              </a:rPr>
              <a:t>games</a:t>
            </a:r>
            <a:endParaRPr lang="en-AU" altLang="en-US" sz="1400" dirty="0">
              <a:solidFill>
                <a:prstClr val="white"/>
              </a:solidFill>
            </a:endParaRPr>
          </a:p>
          <a:p>
            <a:pPr marL="73025" lvl="0" indent="0">
              <a:buClr>
                <a:srgbClr val="0F6FC6"/>
              </a:buClr>
              <a:buNone/>
            </a:pPr>
            <a:r>
              <a:rPr lang="en-AU" altLang="en-US" sz="1400" dirty="0" smtClean="0">
                <a:solidFill>
                  <a:prstClr val="white"/>
                </a:solidFill>
              </a:rPr>
              <a:t>Reminiscence Activities</a:t>
            </a:r>
            <a:endParaRPr lang="en-AU" altLang="en-US" sz="1400" dirty="0">
              <a:solidFill>
                <a:prstClr val="white"/>
              </a:solidFill>
            </a:endParaRPr>
          </a:p>
          <a:p>
            <a:pPr marL="73025" lvl="0" indent="0">
              <a:buClr>
                <a:srgbClr val="0F6FC6"/>
              </a:buClr>
              <a:buNone/>
            </a:pPr>
            <a:r>
              <a:rPr lang="en-AU" altLang="en-US" sz="1400" dirty="0" smtClean="0">
                <a:solidFill>
                  <a:prstClr val="white"/>
                </a:solidFill>
              </a:rPr>
              <a:t>Musical Activities</a:t>
            </a:r>
            <a:endParaRPr lang="en-AU" altLang="en-US" sz="1400" dirty="0">
              <a:solidFill>
                <a:prstClr val="white"/>
              </a:solidFill>
            </a:endParaRPr>
          </a:p>
          <a:p>
            <a:pPr marL="73025" lvl="0" indent="0">
              <a:buClr>
                <a:srgbClr val="0F6FC6"/>
              </a:buClr>
              <a:buNone/>
            </a:pPr>
            <a:r>
              <a:rPr lang="en-AU" altLang="en-US" sz="1400" dirty="0" smtClean="0">
                <a:solidFill>
                  <a:prstClr val="white"/>
                </a:solidFill>
              </a:rPr>
              <a:t>Laughter </a:t>
            </a:r>
            <a:endParaRPr lang="en-AU" altLang="en-US" sz="1400" dirty="0">
              <a:solidFill>
                <a:prstClr val="white"/>
              </a:solidFill>
            </a:endParaRPr>
          </a:p>
          <a:p>
            <a:pPr marL="73025" lvl="0" indent="0">
              <a:buClr>
                <a:srgbClr val="0F6FC6"/>
              </a:buClr>
              <a:buNone/>
            </a:pPr>
            <a:r>
              <a:rPr lang="en-AU" altLang="en-US" sz="1400" dirty="0" smtClean="0">
                <a:solidFill>
                  <a:prstClr val="white"/>
                </a:solidFill>
              </a:rPr>
              <a:t>Montessori-Based </a:t>
            </a:r>
            <a:r>
              <a:rPr lang="en-AU" altLang="en-US" sz="1400" dirty="0">
                <a:solidFill>
                  <a:prstClr val="white"/>
                </a:solidFill>
              </a:rPr>
              <a:t>activities</a:t>
            </a:r>
          </a:p>
          <a:p>
            <a:pPr marL="73025" lvl="0" indent="0">
              <a:buClr>
                <a:srgbClr val="0F6FC6"/>
              </a:buClr>
              <a:buNone/>
            </a:pPr>
            <a:r>
              <a:rPr lang="en-AU" altLang="en-US" sz="1400" dirty="0" smtClean="0">
                <a:solidFill>
                  <a:prstClr val="white"/>
                </a:solidFill>
              </a:rPr>
              <a:t>You </a:t>
            </a:r>
            <a:r>
              <a:rPr lang="en-AU" altLang="en-US" sz="1400" dirty="0">
                <a:solidFill>
                  <a:prstClr val="white"/>
                </a:solidFill>
              </a:rPr>
              <a:t>add to the list what you find works well with the individual.</a:t>
            </a:r>
          </a:p>
          <a:p>
            <a:pPr marL="73025" lvl="0" indent="0">
              <a:buClr>
                <a:srgbClr val="0F6FC6"/>
              </a:buClr>
              <a:buNone/>
            </a:pPr>
            <a:r>
              <a:rPr lang="en-AU" altLang="en-US" sz="1000" dirty="0">
                <a:solidFill>
                  <a:prstClr val="white"/>
                </a:solidFill>
              </a:rPr>
              <a:t>Image by: http://westhartfordnews.blogspot.com.au/2013/02/literacy-focus-for-community-volunteers.html</a:t>
            </a:r>
            <a:endParaRPr lang="en-AU" altLang="en-US" sz="1000" dirty="0">
              <a:solidFill>
                <a:srgbClr val="04617B"/>
              </a:solidFill>
            </a:endParaRPr>
          </a:p>
          <a:p>
            <a:pPr marL="0" indent="0">
              <a:lnSpc>
                <a:spcPct val="120000"/>
              </a:lnSpc>
              <a:buNone/>
            </a:pPr>
            <a:endParaRPr lang="en-AU" altLang="en-US" sz="1200" dirty="0">
              <a:solidFill>
                <a:schemeClr val="bg1"/>
              </a:solidFill>
            </a:endParaRPr>
          </a:p>
        </p:txBody>
      </p:sp>
      <p:sp>
        <p:nvSpPr>
          <p:cNvPr id="2" name="Title 1"/>
          <p:cNvSpPr>
            <a:spLocks noGrp="1"/>
          </p:cNvSpPr>
          <p:nvPr>
            <p:ph type="title"/>
          </p:nvPr>
        </p:nvSpPr>
        <p:spPr/>
        <p:txBody>
          <a:bodyPr>
            <a:normAutofit/>
          </a:bodyPr>
          <a:lstStyle/>
          <a:p>
            <a:r>
              <a:rPr lang="en-AU" dirty="0" smtClean="0">
                <a:solidFill>
                  <a:schemeClr val="bg1"/>
                </a:solidFill>
              </a:rPr>
              <a:t>Group 2 Activities</a:t>
            </a:r>
            <a:endParaRPr lang="en-AU"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405132"/>
            <a:ext cx="4064290" cy="2409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2360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2248347"/>
            <a:ext cx="7761184" cy="3877815"/>
          </a:xfrm>
        </p:spPr>
        <p:txBody>
          <a:bodyPr>
            <a:noAutofit/>
          </a:bodyPr>
          <a:lstStyle/>
          <a:p>
            <a:pPr marL="73025" lvl="0" indent="0">
              <a:buClr>
                <a:srgbClr val="0F6FC6"/>
              </a:buClr>
              <a:buNone/>
            </a:pPr>
            <a:r>
              <a:rPr lang="en-AU" altLang="en-US" sz="1400" dirty="0">
                <a:solidFill>
                  <a:prstClr val="white"/>
                </a:solidFill>
              </a:rPr>
              <a:t>When an individual person gets to this stage you can find that most of their chosen activity capabilities have gone. What you should be now engaging in is:</a:t>
            </a:r>
          </a:p>
          <a:p>
            <a:pPr marL="73025" lvl="0" indent="0" algn="ctr">
              <a:buClr>
                <a:srgbClr val="0F6FC6"/>
              </a:buClr>
              <a:buNone/>
            </a:pPr>
            <a:r>
              <a:rPr lang="en-AU" altLang="en-US" sz="1400" dirty="0">
                <a:solidFill>
                  <a:prstClr val="white"/>
                </a:solidFill>
              </a:rPr>
              <a:t> </a:t>
            </a:r>
          </a:p>
          <a:p>
            <a:pPr marL="45720" indent="0">
              <a:buClr>
                <a:srgbClr val="0F6FC6"/>
              </a:buClr>
              <a:buNone/>
            </a:pPr>
            <a:r>
              <a:rPr lang="en-AU" altLang="en-US" sz="1400" dirty="0">
                <a:solidFill>
                  <a:prstClr val="white"/>
                </a:solidFill>
              </a:rPr>
              <a:t>A full range of low impact sensory type </a:t>
            </a:r>
            <a:r>
              <a:rPr lang="en-AU" altLang="en-US" sz="1400" dirty="0" smtClean="0">
                <a:solidFill>
                  <a:prstClr val="white"/>
                </a:solidFill>
              </a:rPr>
              <a:t>activity</a:t>
            </a:r>
            <a:endParaRPr lang="en-AU" altLang="en-US" sz="1400" dirty="0">
              <a:solidFill>
                <a:prstClr val="white"/>
              </a:solidFill>
            </a:endParaRPr>
          </a:p>
          <a:p>
            <a:pPr marL="45720" indent="0">
              <a:buClr>
                <a:srgbClr val="0F6FC6"/>
              </a:buClr>
              <a:buNone/>
            </a:pPr>
            <a:r>
              <a:rPr lang="en-AU" altLang="en-US" sz="1400" dirty="0" smtClean="0">
                <a:solidFill>
                  <a:prstClr val="white"/>
                </a:solidFill>
              </a:rPr>
              <a:t>Assist </a:t>
            </a:r>
            <a:r>
              <a:rPr lang="en-AU" altLang="en-US" sz="1400" dirty="0">
                <a:solidFill>
                  <a:prstClr val="white"/>
                </a:solidFill>
              </a:rPr>
              <a:t>with a small walking programme if you </a:t>
            </a:r>
            <a:r>
              <a:rPr lang="en-AU" altLang="en-US" sz="1400" dirty="0" smtClean="0">
                <a:solidFill>
                  <a:prstClr val="white"/>
                </a:solidFill>
              </a:rPr>
              <a:t>can</a:t>
            </a:r>
            <a:endParaRPr lang="en-AU" altLang="en-US" sz="1400" dirty="0">
              <a:solidFill>
                <a:prstClr val="white"/>
              </a:solidFill>
            </a:endParaRPr>
          </a:p>
          <a:p>
            <a:pPr marL="45720" indent="0">
              <a:buClr>
                <a:srgbClr val="0F6FC6"/>
              </a:buClr>
              <a:buNone/>
            </a:pPr>
            <a:r>
              <a:rPr lang="en-AU" altLang="en-US" sz="1400" dirty="0" smtClean="0">
                <a:solidFill>
                  <a:prstClr val="white"/>
                </a:solidFill>
              </a:rPr>
              <a:t>Modify </a:t>
            </a:r>
            <a:r>
              <a:rPr lang="en-AU" altLang="en-US" sz="1400" dirty="0">
                <a:solidFill>
                  <a:prstClr val="white"/>
                </a:solidFill>
              </a:rPr>
              <a:t>the noise to almost </a:t>
            </a:r>
            <a:r>
              <a:rPr lang="en-AU" altLang="en-US" sz="1400" dirty="0" smtClean="0">
                <a:solidFill>
                  <a:prstClr val="white"/>
                </a:solidFill>
              </a:rPr>
              <a:t>minimal</a:t>
            </a:r>
            <a:endParaRPr lang="en-AU" altLang="en-US" sz="1400" dirty="0">
              <a:solidFill>
                <a:prstClr val="white"/>
              </a:solidFill>
            </a:endParaRPr>
          </a:p>
          <a:p>
            <a:pPr marL="45720" indent="0">
              <a:buClr>
                <a:srgbClr val="0F6FC6"/>
              </a:buClr>
              <a:buNone/>
            </a:pPr>
            <a:r>
              <a:rPr lang="en-AU" altLang="en-US" sz="1400" dirty="0" smtClean="0">
                <a:solidFill>
                  <a:prstClr val="white"/>
                </a:solidFill>
              </a:rPr>
              <a:t>Keep </a:t>
            </a:r>
            <a:r>
              <a:rPr lang="en-AU" altLang="en-US" sz="1400" dirty="0">
                <a:solidFill>
                  <a:prstClr val="white"/>
                </a:solidFill>
              </a:rPr>
              <a:t>a friendly </a:t>
            </a:r>
            <a:r>
              <a:rPr lang="en-AU" altLang="en-US" sz="1400" dirty="0" smtClean="0">
                <a:solidFill>
                  <a:prstClr val="white"/>
                </a:solidFill>
              </a:rPr>
              <a:t>home-like environment</a:t>
            </a:r>
            <a:endParaRPr lang="en-AU" altLang="en-US" sz="1400" dirty="0">
              <a:solidFill>
                <a:prstClr val="white"/>
              </a:solidFill>
            </a:endParaRPr>
          </a:p>
          <a:p>
            <a:pPr marL="45720" indent="0">
              <a:buClr>
                <a:srgbClr val="0F6FC6"/>
              </a:buClr>
              <a:buNone/>
            </a:pPr>
            <a:r>
              <a:rPr lang="en-AU" altLang="en-US" sz="1400" dirty="0" smtClean="0">
                <a:solidFill>
                  <a:prstClr val="white"/>
                </a:solidFill>
              </a:rPr>
              <a:t>Move </a:t>
            </a:r>
            <a:r>
              <a:rPr lang="en-AU" altLang="en-US" sz="1400" dirty="0">
                <a:solidFill>
                  <a:prstClr val="white"/>
                </a:solidFill>
              </a:rPr>
              <a:t>closer to </a:t>
            </a:r>
            <a:r>
              <a:rPr lang="en-AU" altLang="en-US" sz="1400" dirty="0" smtClean="0">
                <a:solidFill>
                  <a:prstClr val="white"/>
                </a:solidFill>
              </a:rPr>
              <a:t>nature</a:t>
            </a:r>
            <a:endParaRPr lang="en-AU" altLang="en-US" sz="1400" dirty="0">
              <a:solidFill>
                <a:prstClr val="white"/>
              </a:solidFill>
            </a:endParaRPr>
          </a:p>
          <a:p>
            <a:pPr marL="45720" indent="0">
              <a:buClr>
                <a:srgbClr val="0F6FC6"/>
              </a:buClr>
              <a:buNone/>
            </a:pPr>
            <a:r>
              <a:rPr lang="en-AU" altLang="en-US" sz="1400" dirty="0" smtClean="0">
                <a:solidFill>
                  <a:prstClr val="white"/>
                </a:solidFill>
              </a:rPr>
              <a:t>Maximise sun </a:t>
            </a:r>
            <a:r>
              <a:rPr lang="en-AU" altLang="en-US" sz="1400" dirty="0">
                <a:solidFill>
                  <a:prstClr val="white"/>
                </a:solidFill>
              </a:rPr>
              <a:t>and nature related </a:t>
            </a:r>
            <a:r>
              <a:rPr lang="en-AU" altLang="en-US" sz="1400" dirty="0" smtClean="0">
                <a:solidFill>
                  <a:prstClr val="white"/>
                </a:solidFill>
              </a:rPr>
              <a:t>activities</a:t>
            </a:r>
            <a:endParaRPr lang="en-AU" altLang="en-US" sz="1400" dirty="0">
              <a:solidFill>
                <a:prstClr val="white"/>
              </a:solidFill>
            </a:endParaRPr>
          </a:p>
          <a:p>
            <a:pPr marL="45720" indent="0">
              <a:buClr>
                <a:srgbClr val="0F6FC6"/>
              </a:buClr>
              <a:buNone/>
            </a:pPr>
            <a:r>
              <a:rPr lang="en-AU" altLang="en-US" sz="1400" dirty="0" smtClean="0">
                <a:solidFill>
                  <a:prstClr val="white"/>
                </a:solidFill>
              </a:rPr>
              <a:t>Keep </a:t>
            </a:r>
            <a:r>
              <a:rPr lang="en-AU" altLang="en-US" sz="1400" dirty="0">
                <a:solidFill>
                  <a:prstClr val="white"/>
                </a:solidFill>
              </a:rPr>
              <a:t>a calm environment</a:t>
            </a:r>
          </a:p>
          <a:p>
            <a:pPr marL="45720" indent="0">
              <a:buClr>
                <a:srgbClr val="0F6FC6"/>
              </a:buClr>
              <a:buNone/>
            </a:pPr>
            <a:r>
              <a:rPr lang="en-AU" altLang="en-US" sz="1400" dirty="0" smtClean="0">
                <a:solidFill>
                  <a:prstClr val="white"/>
                </a:solidFill>
              </a:rPr>
              <a:t>Doing </a:t>
            </a:r>
            <a:r>
              <a:rPr lang="en-AU" altLang="en-US" sz="1400" dirty="0">
                <a:solidFill>
                  <a:prstClr val="white"/>
                </a:solidFill>
              </a:rPr>
              <a:t>less </a:t>
            </a:r>
            <a:r>
              <a:rPr lang="en-AU" altLang="en-US" sz="1400" dirty="0" smtClean="0">
                <a:solidFill>
                  <a:prstClr val="white"/>
                </a:solidFill>
              </a:rPr>
              <a:t>at </a:t>
            </a:r>
            <a:r>
              <a:rPr lang="en-AU" altLang="en-US" sz="1400" dirty="0">
                <a:solidFill>
                  <a:prstClr val="white"/>
                </a:solidFill>
              </a:rPr>
              <a:t>this stage </a:t>
            </a:r>
            <a:r>
              <a:rPr lang="en-AU" altLang="en-US" sz="1400" dirty="0" smtClean="0">
                <a:solidFill>
                  <a:prstClr val="white"/>
                </a:solidFill>
              </a:rPr>
              <a:t>may </a:t>
            </a:r>
            <a:r>
              <a:rPr lang="en-AU" altLang="en-US" sz="1400" dirty="0">
                <a:solidFill>
                  <a:prstClr val="white"/>
                </a:solidFill>
              </a:rPr>
              <a:t>be </a:t>
            </a:r>
            <a:r>
              <a:rPr lang="en-AU" altLang="en-US" sz="1400" dirty="0" smtClean="0">
                <a:solidFill>
                  <a:prstClr val="white"/>
                </a:solidFill>
              </a:rPr>
              <a:t>beneficial</a:t>
            </a:r>
          </a:p>
          <a:p>
            <a:pPr marL="45720" indent="0">
              <a:buClr>
                <a:srgbClr val="0F6FC6"/>
              </a:buClr>
              <a:buNone/>
            </a:pPr>
            <a:r>
              <a:rPr lang="en-AU" altLang="en-US" sz="1000" dirty="0" smtClean="0">
                <a:solidFill>
                  <a:prstClr val="white"/>
                </a:solidFill>
              </a:rPr>
              <a:t>Image </a:t>
            </a:r>
            <a:r>
              <a:rPr lang="en-AU" altLang="en-US" sz="1000" dirty="0">
                <a:solidFill>
                  <a:prstClr val="white"/>
                </a:solidFill>
              </a:rPr>
              <a:t>by: http://</a:t>
            </a:r>
            <a:r>
              <a:rPr lang="en-AU" altLang="en-US" sz="1000" dirty="0" smtClean="0">
                <a:solidFill>
                  <a:prstClr val="white"/>
                </a:solidFill>
              </a:rPr>
              <a:t>lavinia-marianne.blogspot.com.au/2010/06/elderly-walk.html</a:t>
            </a:r>
            <a:endParaRPr lang="en-AU" altLang="en-US" sz="1000" dirty="0">
              <a:solidFill>
                <a:prstClr val="white"/>
              </a:solidFill>
            </a:endParaRPr>
          </a:p>
        </p:txBody>
      </p:sp>
      <p:sp>
        <p:nvSpPr>
          <p:cNvPr id="2" name="Title 1"/>
          <p:cNvSpPr>
            <a:spLocks noGrp="1"/>
          </p:cNvSpPr>
          <p:nvPr>
            <p:ph type="title"/>
          </p:nvPr>
        </p:nvSpPr>
        <p:spPr/>
        <p:txBody>
          <a:bodyPr>
            <a:normAutofit/>
          </a:bodyPr>
          <a:lstStyle/>
          <a:p>
            <a:r>
              <a:rPr lang="en-AU" dirty="0" smtClean="0">
                <a:solidFill>
                  <a:schemeClr val="bg1"/>
                </a:solidFill>
              </a:rPr>
              <a:t>Group 3 Activities</a:t>
            </a:r>
            <a:endParaRPr lang="en-AU"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3" y="2996952"/>
            <a:ext cx="3334761"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02149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lnSpc>
                <a:spcPct val="115000"/>
              </a:lnSpc>
              <a:spcAft>
                <a:spcPts val="1000"/>
              </a:spcAft>
            </a:pPr>
            <a:r>
              <a:rPr lang="en-AU" dirty="0">
                <a:solidFill>
                  <a:schemeClr val="bg1"/>
                </a:solidFill>
                <a:ea typeface="Calibri" panose="020F0502020204030204" pitchFamily="34" charset="0"/>
                <a:cs typeface="Times New Roman" panose="02020603050405020304" pitchFamily="18" charset="0"/>
              </a:rPr>
              <a:t>Look at the YouTube videos Part 1 &amp; 2 and you should be able to by now be able to formulate a successful dementia activity programme. </a:t>
            </a:r>
            <a:endParaRPr lang="en-GB" dirty="0">
              <a:solidFill>
                <a:schemeClr val="bg1"/>
              </a:solidFill>
              <a:ea typeface="Calibri" panose="020F0502020204030204" pitchFamily="34" charset="0"/>
              <a:cs typeface="Times New Roman" panose="02020603050405020304" pitchFamily="18" charset="0"/>
            </a:endParaRPr>
          </a:p>
          <a:p>
            <a:pPr>
              <a:lnSpc>
                <a:spcPct val="115000"/>
              </a:lnSpc>
              <a:spcAft>
                <a:spcPts val="1000"/>
              </a:spcAft>
            </a:pPr>
            <a:r>
              <a:rPr lang="en-AU" dirty="0">
                <a:solidFill>
                  <a:schemeClr val="bg1"/>
                </a:solidFill>
                <a:ea typeface="Calibri" panose="020F0502020204030204" pitchFamily="34" charset="0"/>
                <a:cs typeface="Times New Roman" panose="02020603050405020304" pitchFamily="18" charset="0"/>
              </a:rPr>
              <a:t>These clips cater for a wide range of clients.</a:t>
            </a:r>
            <a:endParaRPr lang="en-GB" dirty="0">
              <a:solidFill>
                <a:schemeClr val="bg1"/>
              </a:solidFill>
              <a:ea typeface="Calibri" panose="020F0502020204030204" pitchFamily="34" charset="0"/>
              <a:cs typeface="Times New Roman" panose="02020603050405020304" pitchFamily="18" charset="0"/>
            </a:endParaRPr>
          </a:p>
          <a:p>
            <a:pPr>
              <a:lnSpc>
                <a:spcPct val="115000"/>
              </a:lnSpc>
              <a:spcAft>
                <a:spcPts val="1000"/>
              </a:spcAft>
            </a:pPr>
            <a:r>
              <a:rPr lang="en-AU" dirty="0">
                <a:solidFill>
                  <a:schemeClr val="bg1"/>
                </a:solidFill>
                <a:ea typeface="Calibri" panose="020F0502020204030204" pitchFamily="34" charset="0"/>
                <a:cs typeface="Times New Roman" panose="02020603050405020304" pitchFamily="18" charset="0"/>
              </a:rPr>
              <a:t> </a:t>
            </a:r>
            <a:endParaRPr lang="en-GB" dirty="0">
              <a:solidFill>
                <a:schemeClr val="bg1"/>
              </a:solidFill>
              <a:ea typeface="Calibri" panose="020F0502020204030204" pitchFamily="34" charset="0"/>
              <a:cs typeface="Times New Roman" panose="02020603050405020304" pitchFamily="18" charset="0"/>
            </a:endParaRPr>
          </a:p>
          <a:p>
            <a:pPr>
              <a:lnSpc>
                <a:spcPct val="115000"/>
              </a:lnSpc>
              <a:spcAft>
                <a:spcPts val="1000"/>
              </a:spcAft>
            </a:pPr>
            <a:r>
              <a:rPr lang="en-AU" dirty="0">
                <a:solidFill>
                  <a:schemeClr val="bg1"/>
                </a:solidFill>
                <a:ea typeface="Calibri" panose="020F0502020204030204" pitchFamily="34" charset="0"/>
                <a:cs typeface="Times New Roman" panose="02020603050405020304" pitchFamily="18" charset="0"/>
              </a:rPr>
              <a:t>The Videos are set in an Aged Care facility in Ireland and </a:t>
            </a:r>
            <a:r>
              <a:rPr lang="en-AU" dirty="0" smtClean="0">
                <a:solidFill>
                  <a:schemeClr val="bg1"/>
                </a:solidFill>
                <a:ea typeface="Calibri" panose="020F0502020204030204" pitchFamily="34" charset="0"/>
                <a:cs typeface="Times New Roman" panose="02020603050405020304" pitchFamily="18" charset="0"/>
              </a:rPr>
              <a:t>are </a:t>
            </a:r>
            <a:r>
              <a:rPr lang="en-AU" dirty="0">
                <a:solidFill>
                  <a:schemeClr val="bg1"/>
                </a:solidFill>
                <a:ea typeface="Calibri" panose="020F0502020204030204" pitchFamily="34" charset="0"/>
                <a:cs typeface="Times New Roman" panose="02020603050405020304" pitchFamily="18" charset="0"/>
              </a:rPr>
              <a:t>very good </a:t>
            </a:r>
            <a:r>
              <a:rPr lang="en-AU" dirty="0" smtClean="0">
                <a:solidFill>
                  <a:schemeClr val="bg1"/>
                </a:solidFill>
                <a:ea typeface="Calibri" panose="020F0502020204030204" pitchFamily="34" charset="0"/>
                <a:cs typeface="Times New Roman" panose="02020603050405020304" pitchFamily="18" charset="0"/>
              </a:rPr>
              <a:t>examples </a:t>
            </a:r>
            <a:r>
              <a:rPr lang="en-AU" dirty="0">
                <a:solidFill>
                  <a:schemeClr val="bg1"/>
                </a:solidFill>
                <a:ea typeface="Calibri" panose="020F0502020204030204" pitchFamily="34" charset="0"/>
                <a:cs typeface="Times New Roman" panose="02020603050405020304" pitchFamily="18" charset="0"/>
              </a:rPr>
              <a:t>of facilitating </a:t>
            </a:r>
            <a:r>
              <a:rPr lang="en-AU" dirty="0" smtClean="0">
                <a:solidFill>
                  <a:schemeClr val="bg1"/>
                </a:solidFill>
                <a:ea typeface="Calibri" panose="020F0502020204030204" pitchFamily="34" charset="0"/>
                <a:cs typeface="Times New Roman" panose="02020603050405020304" pitchFamily="18" charset="0"/>
              </a:rPr>
              <a:t>holistic </a:t>
            </a:r>
            <a:r>
              <a:rPr lang="en-AU" dirty="0">
                <a:solidFill>
                  <a:schemeClr val="bg1"/>
                </a:solidFill>
                <a:ea typeface="Calibri" panose="020F0502020204030204" pitchFamily="34" charset="0"/>
                <a:cs typeface="Times New Roman" panose="02020603050405020304" pitchFamily="18" charset="0"/>
              </a:rPr>
              <a:t>activity </a:t>
            </a:r>
            <a:r>
              <a:rPr lang="en-AU" dirty="0" smtClean="0">
                <a:solidFill>
                  <a:schemeClr val="bg1"/>
                </a:solidFill>
                <a:ea typeface="Calibri" panose="020F0502020204030204" pitchFamily="34" charset="0"/>
                <a:cs typeface="Times New Roman" panose="02020603050405020304" pitchFamily="18" charset="0"/>
              </a:rPr>
              <a:t>programming.</a:t>
            </a:r>
            <a:endParaRPr lang="en-GB" dirty="0">
              <a:solidFill>
                <a:schemeClr val="bg1"/>
              </a:solidFill>
              <a:ea typeface="Calibri" panose="020F0502020204030204" pitchFamily="34" charset="0"/>
              <a:cs typeface="Times New Roman" panose="02020603050405020304" pitchFamily="18" charset="0"/>
            </a:endParaRPr>
          </a:p>
          <a:p>
            <a:pPr>
              <a:lnSpc>
                <a:spcPct val="115000"/>
              </a:lnSpc>
              <a:spcAft>
                <a:spcPts val="1000"/>
              </a:spcAft>
            </a:pPr>
            <a:r>
              <a:rPr lang="en-AU"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AU" u="sng" dirty="0">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3"/>
              </a:rPr>
              <a:t>http://www.youtube.com/watch?v=FHtKpF2csj4</a:t>
            </a:r>
            <a:endParaRPr lang="en-GB"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AU"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AU" u="sng" dirty="0">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4"/>
              </a:rPr>
              <a:t>http://www.youtube.com/watch?v=QogOR8jawUw</a:t>
            </a:r>
            <a:endParaRPr lang="en-GB" dirty="0">
              <a:solidFill>
                <a:schemeClr val="bg1"/>
              </a:solidFill>
            </a:endParaRPr>
          </a:p>
        </p:txBody>
      </p:sp>
      <p:sp>
        <p:nvSpPr>
          <p:cNvPr id="2" name="Title 1"/>
          <p:cNvSpPr>
            <a:spLocks noGrp="1"/>
          </p:cNvSpPr>
          <p:nvPr>
            <p:ph type="title"/>
          </p:nvPr>
        </p:nvSpPr>
        <p:spPr/>
        <p:txBody>
          <a:bodyPr>
            <a:normAutofit/>
          </a:bodyPr>
          <a:lstStyle/>
          <a:p>
            <a:r>
              <a:rPr lang="en-AU" dirty="0" smtClean="0">
                <a:solidFill>
                  <a:schemeClr val="bg1"/>
                </a:solidFill>
              </a:rPr>
              <a:t>Step 4</a:t>
            </a:r>
            <a:endParaRPr lang="en-AU" dirty="0"/>
          </a:p>
        </p:txBody>
      </p:sp>
    </p:spTree>
    <p:extLst>
      <p:ext uri="{BB962C8B-B14F-4D97-AF65-F5344CB8AC3E}">
        <p14:creationId xmlns:p14="http://schemas.microsoft.com/office/powerpoint/2010/main" val="35587012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2248347"/>
            <a:ext cx="7761184" cy="3877815"/>
          </a:xfrm>
        </p:spPr>
        <p:txBody>
          <a:bodyPr>
            <a:noAutofit/>
          </a:bodyPr>
          <a:lstStyle/>
          <a:p>
            <a:pPr marL="0" indent="0">
              <a:lnSpc>
                <a:spcPct val="120000"/>
              </a:lnSpc>
              <a:buNone/>
            </a:pPr>
            <a:r>
              <a:rPr lang="en-AU" sz="1400" dirty="0" err="1">
                <a:ln w="3175">
                  <a:solidFill>
                    <a:prstClr val="white">
                      <a:alpha val="65000"/>
                    </a:prstClr>
                  </a:solidFill>
                </a:ln>
                <a:solidFill>
                  <a:prstClr val="white"/>
                </a:solidFill>
                <a:ea typeface="+mj-ea"/>
                <a:cs typeface="+mj-cs"/>
              </a:rPr>
              <a:t>Eira</a:t>
            </a:r>
            <a:r>
              <a:rPr lang="en-AU" sz="1400" dirty="0">
                <a:ln w="3175">
                  <a:solidFill>
                    <a:prstClr val="white">
                      <a:alpha val="65000"/>
                    </a:prstClr>
                  </a:solidFill>
                </a:ln>
                <a:solidFill>
                  <a:prstClr val="white"/>
                </a:solidFill>
                <a:ea typeface="+mj-ea"/>
                <a:cs typeface="+mj-cs"/>
              </a:rPr>
              <a:t> </a:t>
            </a:r>
            <a:r>
              <a:rPr lang="en-AU" sz="1400" dirty="0" err="1" smtClean="0">
                <a:ln w="3175">
                  <a:solidFill>
                    <a:prstClr val="white">
                      <a:alpha val="65000"/>
                    </a:prstClr>
                  </a:solidFill>
                </a:ln>
                <a:solidFill>
                  <a:prstClr val="white"/>
                </a:solidFill>
                <a:ea typeface="+mj-ea"/>
                <a:cs typeface="+mj-cs"/>
              </a:rPr>
              <a:t>Steane</a:t>
            </a:r>
            <a:r>
              <a:rPr lang="en-AU" sz="1400" dirty="0" smtClean="0">
                <a:ln w="3175">
                  <a:solidFill>
                    <a:prstClr val="white">
                      <a:alpha val="65000"/>
                    </a:prstClr>
                  </a:solidFill>
                </a:ln>
                <a:solidFill>
                  <a:prstClr val="white"/>
                </a:solidFill>
                <a:ea typeface="+mj-ea"/>
                <a:cs typeface="+mj-cs"/>
              </a:rPr>
              <a:t>, Diversional </a:t>
            </a:r>
            <a:r>
              <a:rPr lang="en-AU" sz="1400" dirty="0">
                <a:ln w="3175">
                  <a:solidFill>
                    <a:prstClr val="white">
                      <a:alpha val="65000"/>
                    </a:prstClr>
                  </a:solidFill>
                </a:ln>
                <a:solidFill>
                  <a:prstClr val="white"/>
                </a:solidFill>
                <a:ea typeface="+mj-ea"/>
                <a:cs typeface="+mj-cs"/>
              </a:rPr>
              <a:t>Therapist, Multi-site Lifestyle and Volunteer </a:t>
            </a:r>
            <a:r>
              <a:rPr lang="en-AU" sz="1400" dirty="0" smtClean="0">
                <a:ln w="3175">
                  <a:solidFill>
                    <a:prstClr val="white">
                      <a:alpha val="65000"/>
                    </a:prstClr>
                  </a:solidFill>
                </a:ln>
                <a:solidFill>
                  <a:prstClr val="white"/>
                </a:solidFill>
                <a:ea typeface="+mj-ea"/>
                <a:cs typeface="+mj-cs"/>
              </a:rPr>
              <a:t>Coordinator, </a:t>
            </a:r>
          </a:p>
          <a:p>
            <a:pPr marL="0" indent="0">
              <a:lnSpc>
                <a:spcPct val="120000"/>
              </a:lnSpc>
              <a:buNone/>
            </a:pPr>
            <a:r>
              <a:rPr lang="en-AU" sz="1400" dirty="0">
                <a:ln w="3175">
                  <a:solidFill>
                    <a:prstClr val="white">
                      <a:alpha val="65000"/>
                    </a:prstClr>
                  </a:solidFill>
                </a:ln>
                <a:solidFill>
                  <a:prstClr val="white"/>
                </a:solidFill>
                <a:ea typeface="+mj-ea"/>
                <a:cs typeface="+mj-cs"/>
              </a:rPr>
              <a:t>	</a:t>
            </a:r>
            <a:r>
              <a:rPr lang="en-AU" sz="1400" dirty="0" smtClean="0">
                <a:ln w="3175">
                  <a:solidFill>
                    <a:prstClr val="white">
                      <a:alpha val="65000"/>
                    </a:prstClr>
                  </a:solidFill>
                </a:ln>
                <a:solidFill>
                  <a:prstClr val="white"/>
                </a:solidFill>
                <a:ea typeface="+mj-ea"/>
                <a:cs typeface="+mj-cs"/>
              </a:rPr>
              <a:t>Assisting </a:t>
            </a:r>
            <a:r>
              <a:rPr lang="en-AU" sz="1400" dirty="0">
                <a:ln w="3175">
                  <a:solidFill>
                    <a:prstClr val="white">
                      <a:alpha val="65000"/>
                    </a:prstClr>
                  </a:solidFill>
                </a:ln>
                <a:solidFill>
                  <a:prstClr val="white"/>
                </a:solidFill>
                <a:ea typeface="+mj-ea"/>
                <a:cs typeface="+mj-cs"/>
              </a:rPr>
              <a:t>editor, </a:t>
            </a:r>
            <a:r>
              <a:rPr lang="en-AU" sz="1400" dirty="0" err="1" smtClean="0">
                <a:ln w="3175">
                  <a:solidFill>
                    <a:prstClr val="white">
                      <a:alpha val="65000"/>
                    </a:prstClr>
                  </a:solidFill>
                </a:ln>
                <a:solidFill>
                  <a:prstClr val="white"/>
                </a:solidFill>
                <a:ea typeface="+mj-ea"/>
                <a:cs typeface="+mj-cs"/>
              </a:rPr>
              <a:t>BaptistCare</a:t>
            </a:r>
            <a:r>
              <a:rPr lang="en-AU" sz="1400" dirty="0">
                <a:ln w="3175">
                  <a:solidFill>
                    <a:prstClr val="white">
                      <a:alpha val="65000"/>
                    </a:prstClr>
                  </a:solidFill>
                </a:ln>
                <a:solidFill>
                  <a:prstClr val="white"/>
                </a:solidFill>
                <a:ea typeface="+mj-ea"/>
                <a:cs typeface="+mj-cs"/>
              </a:rPr>
              <a:t>, Carlingford, NSW</a:t>
            </a:r>
            <a:br>
              <a:rPr lang="en-AU" sz="1400" dirty="0">
                <a:ln w="3175">
                  <a:solidFill>
                    <a:prstClr val="white">
                      <a:alpha val="65000"/>
                    </a:prstClr>
                  </a:solidFill>
                </a:ln>
                <a:solidFill>
                  <a:prstClr val="white"/>
                </a:solidFill>
                <a:ea typeface="+mj-ea"/>
                <a:cs typeface="+mj-cs"/>
              </a:rPr>
            </a:br>
            <a:r>
              <a:rPr lang="en-AU" sz="1400" dirty="0" smtClean="0">
                <a:ln w="3175">
                  <a:solidFill>
                    <a:prstClr val="white">
                      <a:alpha val="65000"/>
                    </a:prstClr>
                  </a:solidFill>
                </a:ln>
                <a:solidFill>
                  <a:prstClr val="white"/>
                </a:solidFill>
                <a:ea typeface="+mj-ea"/>
                <a:cs typeface="+mj-cs"/>
              </a:rPr>
              <a:t>Joe </a:t>
            </a:r>
            <a:r>
              <a:rPr lang="en-AU" sz="1400" dirty="0" err="1" smtClean="0">
                <a:ln w="3175">
                  <a:solidFill>
                    <a:prstClr val="white">
                      <a:alpha val="65000"/>
                    </a:prstClr>
                  </a:solidFill>
                </a:ln>
                <a:solidFill>
                  <a:prstClr val="white"/>
                </a:solidFill>
                <a:ea typeface="+mj-ea"/>
                <a:cs typeface="+mj-cs"/>
              </a:rPr>
              <a:t>Merlino</a:t>
            </a:r>
            <a:r>
              <a:rPr lang="en-AU" sz="1400" dirty="0" smtClean="0">
                <a:ln w="3175">
                  <a:solidFill>
                    <a:prstClr val="white">
                      <a:alpha val="65000"/>
                    </a:prstClr>
                  </a:solidFill>
                </a:ln>
                <a:solidFill>
                  <a:prstClr val="white"/>
                </a:solidFill>
                <a:ea typeface="+mj-ea"/>
                <a:cs typeface="+mj-cs"/>
              </a:rPr>
              <a:t>, Power </a:t>
            </a:r>
            <a:r>
              <a:rPr lang="en-AU" sz="1400" dirty="0">
                <a:ln w="3175">
                  <a:solidFill>
                    <a:prstClr val="white">
                      <a:alpha val="65000"/>
                    </a:prstClr>
                  </a:solidFill>
                </a:ln>
                <a:solidFill>
                  <a:prstClr val="white"/>
                </a:solidFill>
                <a:ea typeface="+mj-ea"/>
                <a:cs typeface="+mj-cs"/>
              </a:rPr>
              <a:t>Point Presentation Assistant. University Of NSW </a:t>
            </a:r>
            <a:br>
              <a:rPr lang="en-AU" sz="1400" dirty="0">
                <a:ln w="3175">
                  <a:solidFill>
                    <a:prstClr val="white">
                      <a:alpha val="65000"/>
                    </a:prstClr>
                  </a:solidFill>
                </a:ln>
                <a:solidFill>
                  <a:prstClr val="white"/>
                </a:solidFill>
                <a:ea typeface="+mj-ea"/>
                <a:cs typeface="+mj-cs"/>
              </a:rPr>
            </a:br>
            <a:r>
              <a:rPr lang="en-AU" sz="1400" dirty="0" smtClean="0">
                <a:ln w="3175">
                  <a:solidFill>
                    <a:prstClr val="white">
                      <a:alpha val="65000"/>
                    </a:prstClr>
                  </a:solidFill>
                </a:ln>
                <a:solidFill>
                  <a:prstClr val="white"/>
                </a:solidFill>
                <a:ea typeface="+mj-ea"/>
                <a:cs typeface="+mj-cs"/>
              </a:rPr>
              <a:t>Rosalind </a:t>
            </a:r>
            <a:r>
              <a:rPr lang="en-AU" sz="1400" dirty="0">
                <a:ln w="3175">
                  <a:solidFill>
                    <a:prstClr val="white">
                      <a:alpha val="65000"/>
                    </a:prstClr>
                  </a:solidFill>
                </a:ln>
                <a:solidFill>
                  <a:prstClr val="white"/>
                </a:solidFill>
                <a:ea typeface="+mj-ea"/>
                <a:cs typeface="+mj-cs"/>
              </a:rPr>
              <a:t>Brenner, MSC </a:t>
            </a:r>
            <a:r>
              <a:rPr lang="en-AU" sz="1400" dirty="0" smtClean="0">
                <a:ln w="3175">
                  <a:solidFill>
                    <a:prstClr val="white">
                      <a:alpha val="65000"/>
                    </a:prstClr>
                  </a:solidFill>
                </a:ln>
                <a:solidFill>
                  <a:prstClr val="white"/>
                </a:solidFill>
                <a:ea typeface="+mj-ea"/>
                <a:cs typeface="+mj-cs"/>
              </a:rPr>
              <a:t>D, Assisting </a:t>
            </a:r>
            <a:r>
              <a:rPr lang="en-AU" sz="1400" dirty="0">
                <a:ln w="3175">
                  <a:solidFill>
                    <a:prstClr val="white">
                      <a:alpha val="65000"/>
                    </a:prstClr>
                  </a:solidFill>
                </a:ln>
                <a:solidFill>
                  <a:prstClr val="white"/>
                </a:solidFill>
                <a:ea typeface="+mj-ea"/>
                <a:cs typeface="+mj-cs"/>
              </a:rPr>
              <a:t>editor, Prince of Wales Hospital</a:t>
            </a:r>
            <a:br>
              <a:rPr lang="en-AU" sz="1400" dirty="0">
                <a:ln w="3175">
                  <a:solidFill>
                    <a:prstClr val="white">
                      <a:alpha val="65000"/>
                    </a:prstClr>
                  </a:solidFill>
                </a:ln>
                <a:solidFill>
                  <a:prstClr val="white"/>
                </a:solidFill>
                <a:ea typeface="+mj-ea"/>
                <a:cs typeface="+mj-cs"/>
              </a:rPr>
            </a:br>
            <a:r>
              <a:rPr lang="en-AU" sz="1400" dirty="0" err="1" smtClean="0">
                <a:ln w="3175">
                  <a:solidFill>
                    <a:prstClr val="white">
                      <a:alpha val="65000"/>
                    </a:prstClr>
                  </a:solidFill>
                </a:ln>
                <a:solidFill>
                  <a:prstClr val="white"/>
                </a:solidFill>
                <a:ea typeface="+mj-ea"/>
                <a:cs typeface="+mj-cs"/>
              </a:rPr>
              <a:t>Niranjan</a:t>
            </a:r>
            <a:r>
              <a:rPr lang="en-AU" sz="1400" dirty="0" smtClean="0">
                <a:ln w="3175">
                  <a:solidFill>
                    <a:prstClr val="white">
                      <a:alpha val="65000"/>
                    </a:prstClr>
                  </a:solidFill>
                </a:ln>
                <a:solidFill>
                  <a:prstClr val="white"/>
                </a:solidFill>
                <a:ea typeface="+mj-ea"/>
                <a:cs typeface="+mj-cs"/>
              </a:rPr>
              <a:t> </a:t>
            </a:r>
            <a:r>
              <a:rPr lang="en-AU" sz="1400" dirty="0" err="1" smtClean="0">
                <a:ln w="3175">
                  <a:solidFill>
                    <a:prstClr val="white">
                      <a:alpha val="65000"/>
                    </a:prstClr>
                  </a:solidFill>
                </a:ln>
                <a:solidFill>
                  <a:prstClr val="white"/>
                </a:solidFill>
                <a:ea typeface="+mj-ea"/>
                <a:cs typeface="+mj-cs"/>
              </a:rPr>
              <a:t>Prasai</a:t>
            </a:r>
            <a:r>
              <a:rPr lang="en-AU" sz="1400" dirty="0" smtClean="0">
                <a:ln w="3175">
                  <a:solidFill>
                    <a:prstClr val="white">
                      <a:alpha val="65000"/>
                    </a:prstClr>
                  </a:solidFill>
                </a:ln>
                <a:solidFill>
                  <a:prstClr val="white"/>
                </a:solidFill>
                <a:ea typeface="+mj-ea"/>
                <a:cs typeface="+mj-cs"/>
              </a:rPr>
              <a:t>, Assisting </a:t>
            </a:r>
            <a:r>
              <a:rPr lang="en-AU" sz="1400" dirty="0">
                <a:ln w="3175">
                  <a:solidFill>
                    <a:prstClr val="white">
                      <a:alpha val="65000"/>
                    </a:prstClr>
                  </a:solidFill>
                </a:ln>
                <a:solidFill>
                  <a:prstClr val="white"/>
                </a:solidFill>
                <a:ea typeface="+mj-ea"/>
                <a:cs typeface="+mj-cs"/>
              </a:rPr>
              <a:t>editor, Prince of Wales </a:t>
            </a:r>
            <a:r>
              <a:rPr lang="en-AU" sz="1400" dirty="0" smtClean="0">
                <a:ln w="3175">
                  <a:solidFill>
                    <a:prstClr val="white">
                      <a:alpha val="65000"/>
                    </a:prstClr>
                  </a:solidFill>
                </a:ln>
                <a:solidFill>
                  <a:prstClr val="white"/>
                </a:solidFill>
                <a:ea typeface="+mj-ea"/>
                <a:cs typeface="+mj-cs"/>
              </a:rPr>
              <a:t>Hospital</a:t>
            </a:r>
          </a:p>
          <a:p>
            <a:pPr marL="0" indent="0">
              <a:lnSpc>
                <a:spcPct val="120000"/>
              </a:lnSpc>
              <a:buNone/>
            </a:pPr>
            <a:endParaRPr lang="en-AU" altLang="en-US" sz="1400" dirty="0">
              <a:ln w="3175">
                <a:solidFill>
                  <a:prstClr val="white">
                    <a:alpha val="65000"/>
                  </a:prstClr>
                </a:solidFill>
              </a:ln>
              <a:solidFill>
                <a:prstClr val="white"/>
              </a:solidFill>
              <a:effectLst>
                <a:outerShdw blurRad="25400" dist="12700" dir="14220000" rotWithShape="0">
                  <a:prstClr val="black">
                    <a:alpha val="50000"/>
                  </a:prstClr>
                </a:outerShdw>
              </a:effectLst>
              <a:ea typeface="+mj-ea"/>
              <a:cs typeface="+mj-cs"/>
            </a:endParaRPr>
          </a:p>
          <a:p>
            <a:pPr marL="0" indent="0">
              <a:buClr>
                <a:srgbClr val="00B050"/>
              </a:buClr>
              <a:buNone/>
            </a:pPr>
            <a:r>
              <a:rPr lang="en-AU" altLang="en-US" sz="1400" dirty="0">
                <a:solidFill>
                  <a:schemeClr val="bg1"/>
                </a:solidFill>
              </a:rPr>
              <a:t>This module has been formulated </a:t>
            </a:r>
            <a:r>
              <a:rPr lang="en-AU" altLang="en-US" sz="1400" dirty="0" smtClean="0">
                <a:solidFill>
                  <a:schemeClr val="bg1"/>
                </a:solidFill>
              </a:rPr>
              <a:t>over </a:t>
            </a:r>
            <a:r>
              <a:rPr lang="en-AU" altLang="en-US" sz="1400" dirty="0">
                <a:solidFill>
                  <a:schemeClr val="bg1"/>
                </a:solidFill>
              </a:rPr>
              <a:t>a period of time by </a:t>
            </a:r>
            <a:r>
              <a:rPr lang="en-AU" altLang="en-US" sz="1400" dirty="0" smtClean="0">
                <a:solidFill>
                  <a:schemeClr val="bg1"/>
                </a:solidFill>
              </a:rPr>
              <a:t>attending Sydney’s </a:t>
            </a:r>
            <a:r>
              <a:rPr lang="en-AU" altLang="en-US" sz="1400" dirty="0">
                <a:solidFill>
                  <a:schemeClr val="bg1"/>
                </a:solidFill>
              </a:rPr>
              <a:t>Dementia Collaborative Research Centres monthly Lab </a:t>
            </a:r>
            <a:r>
              <a:rPr lang="en-AU" altLang="en-US" sz="1400" dirty="0" smtClean="0">
                <a:solidFill>
                  <a:schemeClr val="bg1"/>
                </a:solidFill>
              </a:rPr>
              <a:t>meetings; Working </a:t>
            </a:r>
            <a:r>
              <a:rPr lang="en-AU" altLang="en-US" sz="1400" dirty="0">
                <a:solidFill>
                  <a:schemeClr val="bg1"/>
                </a:solidFill>
              </a:rPr>
              <a:t>in my role at The Prince of Wales Hospital’s Dementia Day </a:t>
            </a:r>
            <a:r>
              <a:rPr lang="en-AU" altLang="en-US" sz="1400" dirty="0" smtClean="0">
                <a:solidFill>
                  <a:schemeClr val="bg1"/>
                </a:solidFill>
              </a:rPr>
              <a:t>Care Respite </a:t>
            </a:r>
            <a:r>
              <a:rPr lang="en-AU" altLang="en-US" sz="1400" dirty="0">
                <a:solidFill>
                  <a:schemeClr val="bg1"/>
                </a:solidFill>
              </a:rPr>
              <a:t>Centre at Randwick, </a:t>
            </a:r>
            <a:r>
              <a:rPr lang="en-AU" altLang="en-US" sz="1400" dirty="0" smtClean="0">
                <a:solidFill>
                  <a:schemeClr val="bg1"/>
                </a:solidFill>
              </a:rPr>
              <a:t>Sydney; Participating </a:t>
            </a:r>
            <a:r>
              <a:rPr lang="en-AU" altLang="en-US" sz="1400" dirty="0">
                <a:solidFill>
                  <a:schemeClr val="bg1"/>
                </a:solidFill>
              </a:rPr>
              <a:t>in ongoing work related </a:t>
            </a:r>
            <a:r>
              <a:rPr lang="en-AU" altLang="en-US" sz="1400" dirty="0" smtClean="0">
                <a:solidFill>
                  <a:schemeClr val="bg1"/>
                </a:solidFill>
              </a:rPr>
              <a:t>education; Participating </a:t>
            </a:r>
            <a:r>
              <a:rPr lang="en-AU" altLang="en-US" sz="1400" dirty="0">
                <a:solidFill>
                  <a:schemeClr val="bg1"/>
                </a:solidFill>
              </a:rPr>
              <a:t>in DTA and other Educational Institutional ongoing Forums</a:t>
            </a:r>
            <a:r>
              <a:rPr lang="en-AU" altLang="en-US" sz="1400" dirty="0" smtClean="0">
                <a:solidFill>
                  <a:schemeClr val="bg1"/>
                </a:solidFill>
              </a:rPr>
              <a:t>, Conventions </a:t>
            </a:r>
            <a:r>
              <a:rPr lang="en-AU" altLang="en-US" sz="1400" dirty="0">
                <a:solidFill>
                  <a:schemeClr val="bg1"/>
                </a:solidFill>
              </a:rPr>
              <a:t>and </a:t>
            </a:r>
            <a:r>
              <a:rPr lang="en-AU" altLang="en-US" sz="1400" dirty="0" smtClean="0">
                <a:solidFill>
                  <a:schemeClr val="bg1"/>
                </a:solidFill>
              </a:rPr>
              <a:t>Workshops; The </a:t>
            </a:r>
            <a:r>
              <a:rPr lang="en-AU" altLang="en-US" sz="1400" dirty="0">
                <a:solidFill>
                  <a:schemeClr val="bg1"/>
                </a:solidFill>
              </a:rPr>
              <a:t>Kings Park Community Hospital  Dementia Unit, Bournemouth, </a:t>
            </a:r>
            <a:r>
              <a:rPr lang="en-AU" altLang="en-US" sz="1400" dirty="0" smtClean="0">
                <a:solidFill>
                  <a:schemeClr val="bg1"/>
                </a:solidFill>
              </a:rPr>
              <a:t>England; The  </a:t>
            </a:r>
            <a:r>
              <a:rPr lang="en-AU" altLang="en-US" sz="1400" dirty="0" err="1">
                <a:solidFill>
                  <a:schemeClr val="bg1"/>
                </a:solidFill>
              </a:rPr>
              <a:t>Bernardus</a:t>
            </a:r>
            <a:r>
              <a:rPr lang="en-AU" altLang="en-US" sz="1400" dirty="0">
                <a:solidFill>
                  <a:schemeClr val="bg1"/>
                </a:solidFill>
              </a:rPr>
              <a:t> Centre, Amsterdam, The Netherlands</a:t>
            </a:r>
          </a:p>
          <a:p>
            <a:pPr marL="0" indent="0">
              <a:lnSpc>
                <a:spcPct val="120000"/>
              </a:lnSpc>
              <a:buNone/>
            </a:pPr>
            <a:endParaRPr lang="en-AU" altLang="en-US" sz="1200" dirty="0">
              <a:solidFill>
                <a:schemeClr val="bg1"/>
              </a:solidFill>
            </a:endParaRPr>
          </a:p>
        </p:txBody>
      </p:sp>
      <p:sp>
        <p:nvSpPr>
          <p:cNvPr id="2" name="Title 1"/>
          <p:cNvSpPr>
            <a:spLocks noGrp="1"/>
          </p:cNvSpPr>
          <p:nvPr>
            <p:ph type="title"/>
          </p:nvPr>
        </p:nvSpPr>
        <p:spPr/>
        <p:txBody>
          <a:bodyPr>
            <a:normAutofit fontScale="90000"/>
          </a:bodyPr>
          <a:lstStyle/>
          <a:p>
            <a:r>
              <a:rPr lang="en-AU" sz="4900" dirty="0">
                <a:ln w="3175">
                  <a:solidFill>
                    <a:prstClr val="white">
                      <a:alpha val="65000"/>
                    </a:prstClr>
                  </a:solidFill>
                </a:ln>
                <a:solidFill>
                  <a:prstClr val="white"/>
                </a:solidFill>
                <a:effectLst>
                  <a:outerShdw blurRad="25400" dist="12700" dir="14220000" rotWithShape="0">
                    <a:prstClr val="black">
                      <a:alpha val="50000"/>
                    </a:prstClr>
                  </a:outerShdw>
                </a:effectLst>
              </a:rPr>
              <a:t>Special thanks </a:t>
            </a:r>
            <a:r>
              <a:rPr lang="en-AU" sz="4900" dirty="0" smtClean="0">
                <a:ln w="3175">
                  <a:solidFill>
                    <a:prstClr val="white">
                      <a:alpha val="65000"/>
                    </a:prstClr>
                  </a:solidFill>
                </a:ln>
                <a:solidFill>
                  <a:prstClr val="white"/>
                </a:solidFill>
                <a:effectLst>
                  <a:outerShdw blurRad="25400" dist="12700" dir="14220000" rotWithShape="0">
                    <a:prstClr val="black">
                      <a:alpha val="50000"/>
                    </a:prstClr>
                  </a:outerShdw>
                </a:effectLst>
              </a:rPr>
              <a:t>to…</a:t>
            </a:r>
            <a:r>
              <a:rPr lang="en-AU" sz="4900" dirty="0">
                <a:ln w="3175">
                  <a:solidFill>
                    <a:prstClr val="white">
                      <a:alpha val="65000"/>
                    </a:prstClr>
                  </a:solidFill>
                </a:ln>
                <a:solidFill>
                  <a:prstClr val="white"/>
                </a:solidFill>
                <a:effectLst>
                  <a:outerShdw blurRad="25400" dist="12700" dir="14220000" rotWithShape="0">
                    <a:prstClr val="black">
                      <a:alpha val="50000"/>
                    </a:prstClr>
                  </a:outerShdw>
                </a:effectLst>
              </a:rPr>
              <a:t/>
            </a:r>
            <a:br>
              <a:rPr lang="en-AU" sz="4900" dirty="0">
                <a:ln w="3175">
                  <a:solidFill>
                    <a:prstClr val="white">
                      <a:alpha val="65000"/>
                    </a:prstClr>
                  </a:solidFill>
                </a:ln>
                <a:solidFill>
                  <a:prstClr val="white"/>
                </a:solidFill>
                <a:effectLst>
                  <a:outerShdw blurRad="25400" dist="12700" dir="14220000" rotWithShape="0">
                    <a:prstClr val="black">
                      <a:alpha val="50000"/>
                    </a:prstClr>
                  </a:outerShdw>
                </a:effectLst>
              </a:rPr>
            </a:br>
            <a:endParaRPr lang="en-AU" dirty="0"/>
          </a:p>
        </p:txBody>
      </p:sp>
    </p:spTree>
    <p:extLst>
      <p:ext uri="{BB962C8B-B14F-4D97-AF65-F5344CB8AC3E}">
        <p14:creationId xmlns:p14="http://schemas.microsoft.com/office/powerpoint/2010/main" val="38286340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2248347"/>
            <a:ext cx="7761184" cy="3877815"/>
          </a:xfrm>
        </p:spPr>
        <p:txBody>
          <a:bodyPr>
            <a:noAutofit/>
          </a:bodyPr>
          <a:lstStyle/>
          <a:p>
            <a:pPr>
              <a:lnSpc>
                <a:spcPct val="115000"/>
              </a:lnSpc>
              <a:spcAft>
                <a:spcPts val="1000"/>
              </a:spcAft>
            </a:pPr>
            <a:r>
              <a:rPr lang="en-AU" sz="1400" dirty="0">
                <a:solidFill>
                  <a:schemeClr val="bg1"/>
                </a:solidFill>
                <a:ea typeface="Calibri" panose="020F0502020204030204" pitchFamily="34" charset="0"/>
                <a:cs typeface="Times New Roman" panose="02020603050405020304" pitchFamily="18" charset="0"/>
              </a:rPr>
              <a:t>This </a:t>
            </a:r>
            <a:r>
              <a:rPr lang="en-AU" sz="1400" dirty="0" smtClean="0">
                <a:solidFill>
                  <a:schemeClr val="bg1"/>
                </a:solidFill>
                <a:ea typeface="Calibri" panose="020F0502020204030204" pitchFamily="34" charset="0"/>
                <a:cs typeface="Times New Roman" panose="02020603050405020304" pitchFamily="18" charset="0"/>
              </a:rPr>
              <a:t>brief </a:t>
            </a:r>
            <a:r>
              <a:rPr lang="en-AU" sz="1400" dirty="0">
                <a:solidFill>
                  <a:schemeClr val="bg1"/>
                </a:solidFill>
                <a:ea typeface="Calibri" panose="020F0502020204030204" pitchFamily="34" charset="0"/>
                <a:cs typeface="Times New Roman" panose="02020603050405020304" pitchFamily="18" charset="0"/>
              </a:rPr>
              <a:t>Diversional Therapy Dementia Education Session will get you started to think about, and research </a:t>
            </a:r>
            <a:r>
              <a:rPr lang="en-AU" sz="1400" dirty="0" smtClean="0">
                <a:solidFill>
                  <a:schemeClr val="bg1"/>
                </a:solidFill>
                <a:ea typeface="Calibri" panose="020F0502020204030204" pitchFamily="34" charset="0"/>
                <a:cs typeface="Times New Roman" panose="02020603050405020304" pitchFamily="18" charset="0"/>
              </a:rPr>
              <a:t>more into, </a:t>
            </a:r>
            <a:r>
              <a:rPr lang="en-AU" sz="1400" dirty="0">
                <a:solidFill>
                  <a:schemeClr val="bg1"/>
                </a:solidFill>
                <a:ea typeface="Calibri" panose="020F0502020204030204" pitchFamily="34" charset="0"/>
                <a:cs typeface="Times New Roman" panose="02020603050405020304" pitchFamily="18" charset="0"/>
              </a:rPr>
              <a:t>what </a:t>
            </a:r>
            <a:r>
              <a:rPr lang="en-AU" sz="1400" dirty="0" smtClean="0">
                <a:solidFill>
                  <a:schemeClr val="bg1"/>
                </a:solidFill>
                <a:ea typeface="Calibri" panose="020F0502020204030204" pitchFamily="34" charset="0"/>
                <a:cs typeface="Times New Roman" panose="02020603050405020304" pitchFamily="18" charset="0"/>
              </a:rPr>
              <a:t>you can try when </a:t>
            </a:r>
            <a:r>
              <a:rPr lang="en-AU" sz="1400" dirty="0">
                <a:solidFill>
                  <a:schemeClr val="bg1"/>
                </a:solidFill>
                <a:ea typeface="Calibri" panose="020F0502020204030204" pitchFamily="34" charset="0"/>
                <a:cs typeface="Times New Roman" panose="02020603050405020304" pitchFamily="18" charset="0"/>
              </a:rPr>
              <a:t>facilitating programs for people with dementia. Don’t be afraid to give something a go, but keep it in mind it may be best to go slowly at the beginning and not overstimulate the situation. Slow steps are best, and take people with you as you develop.</a:t>
            </a:r>
          </a:p>
          <a:p>
            <a:pPr>
              <a:lnSpc>
                <a:spcPct val="115000"/>
              </a:lnSpc>
              <a:spcAft>
                <a:spcPts val="1000"/>
              </a:spcAft>
            </a:pPr>
            <a:r>
              <a:rPr lang="en-AU" sz="1400" dirty="0" smtClean="0">
                <a:solidFill>
                  <a:schemeClr val="bg1"/>
                </a:solidFill>
                <a:ea typeface="Calibri" panose="020F0502020204030204" pitchFamily="34" charset="0"/>
                <a:cs typeface="Times New Roman" panose="02020603050405020304" pitchFamily="18" charset="0"/>
              </a:rPr>
              <a:t>Ernest </a:t>
            </a:r>
            <a:r>
              <a:rPr lang="en-AU" sz="1400" dirty="0">
                <a:solidFill>
                  <a:schemeClr val="bg1"/>
                </a:solidFill>
                <a:ea typeface="Calibri" panose="020F0502020204030204" pitchFamily="34" charset="0"/>
                <a:cs typeface="Times New Roman" panose="02020603050405020304" pitchFamily="18" charset="0"/>
              </a:rPr>
              <a:t>Buckley DT </a:t>
            </a:r>
            <a:endParaRPr lang="en-GB" sz="1400" dirty="0">
              <a:solidFill>
                <a:schemeClr val="bg1"/>
              </a:solidFill>
              <a:ea typeface="Calibri" panose="020F0502020204030204" pitchFamily="34" charset="0"/>
              <a:cs typeface="Times New Roman" panose="02020603050405020304" pitchFamily="18" charset="0"/>
            </a:endParaRPr>
          </a:p>
          <a:p>
            <a:pPr marL="0" indent="0">
              <a:lnSpc>
                <a:spcPct val="120000"/>
              </a:lnSpc>
              <a:buNone/>
            </a:pPr>
            <a:endParaRPr lang="en-AU" altLang="en-US" sz="1400" dirty="0">
              <a:ln w="3175">
                <a:solidFill>
                  <a:prstClr val="white">
                    <a:alpha val="65000"/>
                  </a:prstClr>
                </a:solidFill>
              </a:ln>
              <a:solidFill>
                <a:prstClr val="white"/>
              </a:solidFill>
              <a:effectLst>
                <a:outerShdw blurRad="25400" dist="12700" dir="14220000" rotWithShape="0">
                  <a:prstClr val="black">
                    <a:alpha val="50000"/>
                  </a:prstClr>
                </a:outerShdw>
              </a:effectLst>
              <a:ea typeface="+mj-ea"/>
              <a:cs typeface="+mj-cs"/>
            </a:endParaRPr>
          </a:p>
          <a:p>
            <a:pPr marL="0" indent="0" algn="ctr">
              <a:buClr>
                <a:srgbClr val="00B050"/>
              </a:buClr>
              <a:buNone/>
            </a:pPr>
            <a:r>
              <a:rPr lang="en-AU" sz="7200" dirty="0" err="1">
                <a:solidFill>
                  <a:schemeClr val="bg1"/>
                </a:solidFill>
                <a:latin typeface="Chiller" pitchFamily="82" charset="0"/>
              </a:rPr>
              <a:t>Merci</a:t>
            </a:r>
            <a:r>
              <a:rPr lang="en-AU" sz="7200" dirty="0">
                <a:solidFill>
                  <a:schemeClr val="bg1"/>
                </a:solidFill>
                <a:latin typeface="Chiller" pitchFamily="82" charset="0"/>
              </a:rPr>
              <a:t> </a:t>
            </a:r>
            <a:r>
              <a:rPr lang="en-AU" sz="7200" dirty="0" smtClean="0">
                <a:solidFill>
                  <a:schemeClr val="bg1"/>
                </a:solidFill>
                <a:latin typeface="Chiller" pitchFamily="82" charset="0"/>
              </a:rPr>
              <a:t>beaucoup!</a:t>
            </a:r>
            <a:endParaRPr lang="en-AU" altLang="en-US" sz="7200" dirty="0">
              <a:solidFill>
                <a:schemeClr val="bg1"/>
              </a:solidFill>
            </a:endParaRPr>
          </a:p>
        </p:txBody>
      </p:sp>
      <p:sp>
        <p:nvSpPr>
          <p:cNvPr id="2" name="Title 1"/>
          <p:cNvSpPr>
            <a:spLocks noGrp="1"/>
          </p:cNvSpPr>
          <p:nvPr>
            <p:ph type="title"/>
          </p:nvPr>
        </p:nvSpPr>
        <p:spPr/>
        <p:txBody>
          <a:bodyPr>
            <a:normAutofit/>
          </a:bodyPr>
          <a:lstStyle/>
          <a:p>
            <a:r>
              <a:rPr lang="en-AU" sz="4900" dirty="0" smtClean="0">
                <a:ln w="3175">
                  <a:solidFill>
                    <a:prstClr val="white">
                      <a:alpha val="65000"/>
                    </a:prstClr>
                  </a:solidFill>
                </a:ln>
                <a:solidFill>
                  <a:prstClr val="white"/>
                </a:solidFill>
                <a:effectLst>
                  <a:outerShdw blurRad="25400" dist="12700" dir="14220000" rotWithShape="0">
                    <a:prstClr val="black">
                      <a:alpha val="50000"/>
                    </a:prstClr>
                  </a:outerShdw>
                </a:effectLst>
              </a:rPr>
              <a:t>In Conclusion…</a:t>
            </a:r>
            <a:endParaRPr lang="en-AU" dirty="0"/>
          </a:p>
        </p:txBody>
      </p:sp>
    </p:spTree>
    <p:extLst>
      <p:ext uri="{BB962C8B-B14F-4D97-AF65-F5344CB8AC3E}">
        <p14:creationId xmlns:p14="http://schemas.microsoft.com/office/powerpoint/2010/main" val="34300076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73025" indent="0" eaLnBrk="1" hangingPunct="1">
              <a:buNone/>
            </a:pPr>
            <a:r>
              <a:rPr lang="en-AU" sz="1600" b="1" dirty="0" smtClean="0">
                <a:solidFill>
                  <a:schemeClr val="bg1"/>
                </a:solidFill>
              </a:rPr>
              <a:t>Laying down the foundations for successful Diversional Therapy activities for people with dementia.</a:t>
            </a:r>
          </a:p>
          <a:p>
            <a:pPr marL="73025" indent="0" eaLnBrk="1" hangingPunct="1">
              <a:buNone/>
            </a:pPr>
            <a:endParaRPr lang="en-GB" sz="1600" dirty="0" smtClean="0">
              <a:solidFill>
                <a:schemeClr val="bg1"/>
              </a:solidFill>
            </a:endParaRPr>
          </a:p>
          <a:p>
            <a:pPr marL="73025" indent="0" eaLnBrk="1" hangingPunct="1">
              <a:buNone/>
            </a:pPr>
            <a:r>
              <a:rPr lang="en-AU" sz="1600" dirty="0" smtClean="0">
                <a:solidFill>
                  <a:schemeClr val="bg1"/>
                </a:solidFill>
              </a:rPr>
              <a:t>To get started you should keep a holistic approach in mind and establish some principles when dealing with neurological disorders. That is, you’re not always just dealing with a client who has a form of dementia you could also be dealing with their family, carers, and other staff and challenging environments, etc. </a:t>
            </a:r>
          </a:p>
          <a:p>
            <a:pPr marL="73025" indent="0" eaLnBrk="1" hangingPunct="1">
              <a:buNone/>
            </a:pPr>
            <a:endParaRPr lang="en-AU" sz="1600" dirty="0" smtClean="0">
              <a:solidFill>
                <a:schemeClr val="bg1"/>
              </a:solidFill>
            </a:endParaRPr>
          </a:p>
          <a:p>
            <a:pPr marL="73025" indent="0" eaLnBrk="1" hangingPunct="1">
              <a:buNone/>
            </a:pPr>
            <a:r>
              <a:rPr lang="en-AU" sz="1600" dirty="0" smtClean="0">
                <a:solidFill>
                  <a:schemeClr val="bg1"/>
                </a:solidFill>
              </a:rPr>
              <a:t>Next, look at what resources you have, what is expected of you and if you are  supported. If you don’t establish some basic principles of what you have and are expected to do early, you could find yourself coming unstuck very quickly or becoming overwhelmed. Remember look after yourself first then start to tackle laying down the foundations for successful and effective activities.</a:t>
            </a:r>
          </a:p>
          <a:p>
            <a:pPr marL="73025" indent="0" eaLnBrk="1" hangingPunct="1">
              <a:buNone/>
            </a:pPr>
            <a:endParaRPr lang="en-GB" sz="1600" dirty="0" smtClean="0">
              <a:solidFill>
                <a:schemeClr val="bg1"/>
              </a:solidFill>
            </a:endParaRPr>
          </a:p>
          <a:p>
            <a:pPr marL="73025" indent="0" eaLnBrk="1" hangingPunct="1">
              <a:buNone/>
            </a:pPr>
            <a:r>
              <a:rPr lang="en-AU" sz="1400" dirty="0" smtClean="0">
                <a:solidFill>
                  <a:schemeClr val="bg1"/>
                </a:solidFill>
              </a:rPr>
              <a:t> </a:t>
            </a:r>
            <a:endParaRPr lang="en-GB" dirty="0"/>
          </a:p>
        </p:txBody>
      </p:sp>
      <p:sp>
        <p:nvSpPr>
          <p:cNvPr id="2" name="Title 1"/>
          <p:cNvSpPr>
            <a:spLocks noGrp="1"/>
          </p:cNvSpPr>
          <p:nvPr>
            <p:ph type="title"/>
          </p:nvPr>
        </p:nvSpPr>
        <p:spPr/>
        <p:txBody>
          <a:bodyPr>
            <a:normAutofit fontScale="90000"/>
          </a:bodyPr>
          <a:lstStyle/>
          <a:p>
            <a:r>
              <a:rPr lang="en-AU" dirty="0" smtClean="0">
                <a:solidFill>
                  <a:schemeClr val="bg1"/>
                </a:solidFill>
              </a:rPr>
              <a:t>Laying down the foundations</a:t>
            </a:r>
            <a:endParaRPr lang="en-AU" dirty="0"/>
          </a:p>
        </p:txBody>
      </p:sp>
    </p:spTree>
    <p:extLst>
      <p:ext uri="{BB962C8B-B14F-4D97-AF65-F5344CB8AC3E}">
        <p14:creationId xmlns:p14="http://schemas.microsoft.com/office/powerpoint/2010/main" val="23755745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73025" indent="0">
              <a:buNone/>
            </a:pPr>
            <a:r>
              <a:rPr lang="en-AU" sz="1600" dirty="0">
                <a:solidFill>
                  <a:schemeClr val="bg1"/>
                </a:solidFill>
              </a:rPr>
              <a:t>Know your clients and abilities, just don’t run in and start Bingo when no one wants it. Develop an activity profile, an assessment, care plan and programme to complement the results. </a:t>
            </a:r>
            <a:endParaRPr lang="en-AU" sz="1600" dirty="0" smtClean="0">
              <a:solidFill>
                <a:schemeClr val="bg1"/>
              </a:solidFill>
            </a:endParaRPr>
          </a:p>
          <a:p>
            <a:pPr marL="73025" indent="0">
              <a:buNone/>
            </a:pPr>
            <a:r>
              <a:rPr lang="en-AU" sz="1600" dirty="0" smtClean="0">
                <a:solidFill>
                  <a:schemeClr val="bg1"/>
                </a:solidFill>
              </a:rPr>
              <a:t>Then </a:t>
            </a:r>
            <a:r>
              <a:rPr lang="en-AU" sz="1600" dirty="0">
                <a:solidFill>
                  <a:schemeClr val="bg1"/>
                </a:solidFill>
              </a:rPr>
              <a:t>work out what sort of budget, resources and time you have to do the job. Don’t be overwhelmed if you can’t do everything and prioritise what is needed most then evaluate at a given point. This will help keep you on track.</a:t>
            </a:r>
            <a:endParaRPr lang="en-GB" sz="1600" dirty="0">
              <a:solidFill>
                <a:schemeClr val="bg1"/>
              </a:solidFill>
            </a:endParaRPr>
          </a:p>
          <a:p>
            <a:pPr marL="73025" indent="0" eaLnBrk="1" hangingPunct="1">
              <a:buNone/>
            </a:pPr>
            <a:endParaRPr lang="en-AU" sz="1600" dirty="0" smtClean="0">
              <a:solidFill>
                <a:schemeClr val="bg1"/>
              </a:solidFill>
            </a:endParaRPr>
          </a:p>
          <a:p>
            <a:pPr marL="73025" indent="0" eaLnBrk="1" hangingPunct="1">
              <a:buNone/>
            </a:pPr>
            <a:endParaRPr lang="en-GB" sz="1600" dirty="0" smtClean="0">
              <a:solidFill>
                <a:schemeClr val="bg1"/>
              </a:solidFill>
            </a:endParaRPr>
          </a:p>
          <a:p>
            <a:pPr marL="73025" indent="0" eaLnBrk="1" hangingPunct="1">
              <a:buNone/>
            </a:pPr>
            <a:r>
              <a:rPr lang="en-AU" sz="1400" dirty="0" smtClean="0">
                <a:solidFill>
                  <a:schemeClr val="bg1"/>
                </a:solidFill>
              </a:rPr>
              <a:t> </a:t>
            </a:r>
            <a:endParaRPr lang="en-GB" dirty="0"/>
          </a:p>
        </p:txBody>
      </p:sp>
      <p:sp>
        <p:nvSpPr>
          <p:cNvPr id="2" name="Title 1"/>
          <p:cNvSpPr>
            <a:spLocks noGrp="1"/>
          </p:cNvSpPr>
          <p:nvPr>
            <p:ph type="title"/>
          </p:nvPr>
        </p:nvSpPr>
        <p:spPr/>
        <p:txBody>
          <a:bodyPr>
            <a:normAutofit/>
          </a:bodyPr>
          <a:lstStyle/>
          <a:p>
            <a:r>
              <a:rPr lang="en-AU" dirty="0" smtClean="0">
                <a:solidFill>
                  <a:schemeClr val="bg1"/>
                </a:solidFill>
              </a:rPr>
              <a:t>Step 1</a:t>
            </a:r>
            <a:endParaRPr lang="en-AU" dirty="0"/>
          </a:p>
        </p:txBody>
      </p:sp>
    </p:spTree>
    <p:extLst>
      <p:ext uri="{BB962C8B-B14F-4D97-AF65-F5344CB8AC3E}">
        <p14:creationId xmlns:p14="http://schemas.microsoft.com/office/powerpoint/2010/main" val="4878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136525" indent="0">
              <a:buFont typeface="Wingdings 2" panose="05020102010507070707" pitchFamily="18" charset="2"/>
              <a:buNone/>
            </a:pPr>
            <a:r>
              <a:rPr lang="en-AU" sz="1600" dirty="0">
                <a:solidFill>
                  <a:schemeClr val="bg1"/>
                </a:solidFill>
              </a:rPr>
              <a:t>Look at the age and stage of your client with dementia.</a:t>
            </a:r>
            <a:endParaRPr lang="en-GB" sz="1600" dirty="0">
              <a:solidFill>
                <a:schemeClr val="bg1"/>
              </a:solidFill>
            </a:endParaRPr>
          </a:p>
          <a:p>
            <a:pPr marL="136525" indent="0">
              <a:buFont typeface="Wingdings 2" panose="05020102010507070707" pitchFamily="18" charset="2"/>
              <a:buNone/>
            </a:pPr>
            <a:r>
              <a:rPr lang="en-AU" sz="1600" b="1" dirty="0" smtClean="0">
                <a:solidFill>
                  <a:schemeClr val="bg1"/>
                </a:solidFill>
              </a:rPr>
              <a:t>Why?</a:t>
            </a:r>
            <a:r>
              <a:rPr lang="en-AU" sz="1600" dirty="0" smtClean="0">
                <a:solidFill>
                  <a:schemeClr val="bg1"/>
                </a:solidFill>
              </a:rPr>
              <a:t>  Because </a:t>
            </a:r>
            <a:r>
              <a:rPr lang="en-AU" sz="1600" dirty="0">
                <a:solidFill>
                  <a:schemeClr val="bg1"/>
                </a:solidFill>
              </a:rPr>
              <a:t>it helps you to work out what you can offer or facilitate for them with the best results. The younger group could be wanting to participate in a different group of activities than the older group and at a different pace.</a:t>
            </a:r>
          </a:p>
          <a:p>
            <a:pPr marL="136525" indent="0">
              <a:buFont typeface="Wingdings 2" panose="05020102010507070707" pitchFamily="18" charset="2"/>
              <a:buNone/>
            </a:pPr>
            <a:endParaRPr lang="en-GB" sz="1600" dirty="0">
              <a:solidFill>
                <a:schemeClr val="bg1"/>
              </a:solidFill>
            </a:endParaRPr>
          </a:p>
          <a:p>
            <a:pPr marL="136525" indent="0">
              <a:buFont typeface="Wingdings 2" panose="05020102010507070707" pitchFamily="18" charset="2"/>
              <a:buNone/>
            </a:pPr>
            <a:r>
              <a:rPr lang="en-AU" sz="1600" b="1" dirty="0">
                <a:solidFill>
                  <a:schemeClr val="bg1"/>
                </a:solidFill>
              </a:rPr>
              <a:t>What are the three main groups and how do they differ?</a:t>
            </a:r>
            <a:endParaRPr lang="en-GB" sz="1600" b="1" dirty="0">
              <a:solidFill>
                <a:schemeClr val="bg1"/>
              </a:solidFill>
            </a:endParaRPr>
          </a:p>
          <a:p>
            <a:pPr marL="136525" indent="0">
              <a:buFont typeface="Wingdings 2" panose="05020102010507070707" pitchFamily="18" charset="2"/>
              <a:buNone/>
            </a:pPr>
            <a:r>
              <a:rPr lang="en-AU" sz="1600" dirty="0">
                <a:solidFill>
                  <a:schemeClr val="bg1"/>
                </a:solidFill>
              </a:rPr>
              <a:t>Group one are the younger 50-64 year old individuals. </a:t>
            </a:r>
            <a:endParaRPr lang="en-GB" sz="1600" dirty="0">
              <a:solidFill>
                <a:schemeClr val="bg1"/>
              </a:solidFill>
            </a:endParaRPr>
          </a:p>
          <a:p>
            <a:pPr marL="136525" indent="0">
              <a:buFont typeface="Wingdings 2" panose="05020102010507070707" pitchFamily="18" charset="2"/>
              <a:buNone/>
            </a:pPr>
            <a:r>
              <a:rPr lang="en-AU" sz="1600" dirty="0">
                <a:solidFill>
                  <a:schemeClr val="bg1"/>
                </a:solidFill>
              </a:rPr>
              <a:t>Group two are the 65-84 year old individuals.</a:t>
            </a:r>
            <a:endParaRPr lang="en-GB" sz="1600" dirty="0">
              <a:solidFill>
                <a:schemeClr val="bg1"/>
              </a:solidFill>
            </a:endParaRPr>
          </a:p>
          <a:p>
            <a:pPr marL="136525" indent="0">
              <a:buFont typeface="Wingdings 2" panose="05020102010507070707" pitchFamily="18" charset="2"/>
              <a:buNone/>
            </a:pPr>
            <a:r>
              <a:rPr lang="en-AU" sz="1600" dirty="0">
                <a:solidFill>
                  <a:schemeClr val="bg1"/>
                </a:solidFill>
              </a:rPr>
              <a:t>Group three are the older 85 and above range.</a:t>
            </a:r>
          </a:p>
          <a:p>
            <a:pPr marL="136525" indent="0">
              <a:buFont typeface="Wingdings 2" panose="05020102010507070707" pitchFamily="18" charset="2"/>
              <a:buNone/>
            </a:pPr>
            <a:endParaRPr lang="en-GB" sz="1400" dirty="0">
              <a:solidFill>
                <a:schemeClr val="bg1"/>
              </a:solidFill>
            </a:endParaRPr>
          </a:p>
          <a:p>
            <a:pPr marL="73025" indent="0" eaLnBrk="1" hangingPunct="1">
              <a:buNone/>
            </a:pPr>
            <a:endParaRPr lang="en-AU" sz="1400" dirty="0" smtClean="0">
              <a:solidFill>
                <a:schemeClr val="bg1"/>
              </a:solidFill>
            </a:endParaRPr>
          </a:p>
          <a:p>
            <a:pPr marL="73025" indent="0" eaLnBrk="1" hangingPunct="1">
              <a:buNone/>
            </a:pPr>
            <a:endParaRPr lang="en-GB" sz="1400" dirty="0" smtClean="0">
              <a:solidFill>
                <a:schemeClr val="bg1"/>
              </a:solidFill>
            </a:endParaRPr>
          </a:p>
          <a:p>
            <a:pPr marL="73025" indent="0" eaLnBrk="1" hangingPunct="1">
              <a:buNone/>
            </a:pPr>
            <a:r>
              <a:rPr lang="en-AU" sz="1400" dirty="0" smtClean="0">
                <a:solidFill>
                  <a:schemeClr val="bg1"/>
                </a:solidFill>
              </a:rPr>
              <a:t> </a:t>
            </a:r>
            <a:endParaRPr lang="en-GB" sz="1400" dirty="0"/>
          </a:p>
        </p:txBody>
      </p:sp>
      <p:sp>
        <p:nvSpPr>
          <p:cNvPr id="2" name="Title 1"/>
          <p:cNvSpPr>
            <a:spLocks noGrp="1"/>
          </p:cNvSpPr>
          <p:nvPr>
            <p:ph type="title"/>
          </p:nvPr>
        </p:nvSpPr>
        <p:spPr/>
        <p:txBody>
          <a:bodyPr>
            <a:normAutofit/>
          </a:bodyPr>
          <a:lstStyle/>
          <a:p>
            <a:r>
              <a:rPr lang="en-AU" dirty="0" smtClean="0">
                <a:solidFill>
                  <a:schemeClr val="bg1"/>
                </a:solidFill>
              </a:rPr>
              <a:t>Step 2</a:t>
            </a:r>
            <a:endParaRPr lang="en-AU" dirty="0"/>
          </a:p>
        </p:txBody>
      </p:sp>
    </p:spTree>
    <p:extLst>
      <p:ext uri="{BB962C8B-B14F-4D97-AF65-F5344CB8AC3E}">
        <p14:creationId xmlns:p14="http://schemas.microsoft.com/office/powerpoint/2010/main" val="20311515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136525" indent="0">
              <a:buFont typeface="Wingdings 2" panose="05020102010507070707" pitchFamily="18" charset="2"/>
              <a:buNone/>
            </a:pPr>
            <a:r>
              <a:rPr lang="en-AU" sz="1400" b="1" dirty="0">
                <a:solidFill>
                  <a:schemeClr val="bg1"/>
                </a:solidFill>
              </a:rPr>
              <a:t>Group 1:</a:t>
            </a:r>
            <a:r>
              <a:rPr lang="en-AU" sz="1400" dirty="0">
                <a:solidFill>
                  <a:schemeClr val="bg1"/>
                </a:solidFill>
              </a:rPr>
              <a:t>  The younger group (50 -64), have the biggest impact, the younger you are the more severe the dementia is likely be, the dementia type is easier to diagnose, the younger group spends more days needing services and people with alcohol related dementia have increased re-admissions.</a:t>
            </a:r>
          </a:p>
          <a:p>
            <a:pPr marL="136525" indent="0">
              <a:buFont typeface="Wingdings 2" panose="05020102010507070707" pitchFamily="18" charset="2"/>
              <a:buNone/>
            </a:pPr>
            <a:endParaRPr lang="en-GB" sz="1400" dirty="0">
              <a:solidFill>
                <a:schemeClr val="bg1"/>
              </a:solidFill>
            </a:endParaRPr>
          </a:p>
          <a:p>
            <a:pPr marL="136525" indent="0">
              <a:buFont typeface="Wingdings 2" panose="05020102010507070707" pitchFamily="18" charset="2"/>
              <a:buNone/>
            </a:pPr>
            <a:r>
              <a:rPr lang="en-AU" sz="1400" b="1" dirty="0">
                <a:solidFill>
                  <a:schemeClr val="bg1"/>
                </a:solidFill>
              </a:rPr>
              <a:t>Group 2:</a:t>
            </a:r>
            <a:r>
              <a:rPr lang="en-AU" sz="1400" dirty="0">
                <a:solidFill>
                  <a:schemeClr val="bg1"/>
                </a:solidFill>
              </a:rPr>
              <a:t> The middle group (65-84) on average starts to have a decrease in all the items listed for the younger group.</a:t>
            </a:r>
          </a:p>
          <a:p>
            <a:pPr marL="136525" indent="0">
              <a:buFont typeface="Wingdings 2" panose="05020102010507070707" pitchFamily="18" charset="2"/>
              <a:buNone/>
            </a:pPr>
            <a:endParaRPr lang="en-GB" sz="1400" dirty="0">
              <a:solidFill>
                <a:schemeClr val="bg1"/>
              </a:solidFill>
            </a:endParaRPr>
          </a:p>
          <a:p>
            <a:pPr marL="136525" indent="0">
              <a:buFont typeface="Wingdings 2" panose="05020102010507070707" pitchFamily="18" charset="2"/>
              <a:buNone/>
            </a:pPr>
            <a:r>
              <a:rPr lang="en-AU" sz="1400" dirty="0">
                <a:solidFill>
                  <a:schemeClr val="bg1"/>
                </a:solidFill>
              </a:rPr>
              <a:t>Group 3: The older people with dementia the (85 and above group) are harder to diagnose, the rate of deterioration slows down to a low pace and </a:t>
            </a:r>
            <a:r>
              <a:rPr lang="en-AU" sz="1400" dirty="0" smtClean="0">
                <a:solidFill>
                  <a:schemeClr val="bg1"/>
                </a:solidFill>
              </a:rPr>
              <a:t>can have less </a:t>
            </a:r>
            <a:r>
              <a:rPr lang="en-AU" sz="1400" dirty="0">
                <a:solidFill>
                  <a:schemeClr val="bg1"/>
                </a:solidFill>
              </a:rPr>
              <a:t>impact.</a:t>
            </a:r>
            <a:endParaRPr lang="en-GB" sz="1400" dirty="0">
              <a:solidFill>
                <a:schemeClr val="bg1"/>
              </a:solidFill>
            </a:endParaRPr>
          </a:p>
          <a:p>
            <a:pPr marL="136525" indent="0">
              <a:buFont typeface="Wingdings 2" panose="05020102010507070707" pitchFamily="18" charset="2"/>
              <a:buNone/>
            </a:pPr>
            <a:r>
              <a:rPr lang="en-AU" sz="1400" dirty="0">
                <a:solidFill>
                  <a:schemeClr val="bg1"/>
                </a:solidFill>
              </a:rPr>
              <a:t>Remember when working with these groups keep in mind that what the younger individual could do last week may be difficult this week and our older group will more than likely maintain their abilities </a:t>
            </a:r>
            <a:r>
              <a:rPr lang="en-AU" sz="1400" dirty="0" smtClean="0">
                <a:solidFill>
                  <a:schemeClr val="bg1"/>
                </a:solidFill>
              </a:rPr>
              <a:t>for a </a:t>
            </a:r>
            <a:r>
              <a:rPr lang="en-AU" sz="1400" dirty="0">
                <a:solidFill>
                  <a:schemeClr val="bg1"/>
                </a:solidFill>
              </a:rPr>
              <a:t>much longer period.</a:t>
            </a:r>
          </a:p>
          <a:p>
            <a:pPr marL="136525" indent="0">
              <a:buFont typeface="Wingdings 2" panose="05020102010507070707" pitchFamily="18" charset="2"/>
              <a:buNone/>
            </a:pPr>
            <a:endParaRPr lang="en-GB" sz="1400" dirty="0">
              <a:solidFill>
                <a:schemeClr val="bg1"/>
              </a:solidFill>
            </a:endParaRPr>
          </a:p>
          <a:p>
            <a:pPr marL="136525" indent="0">
              <a:buFont typeface="Wingdings 2" panose="05020102010507070707" pitchFamily="18" charset="2"/>
              <a:buNone/>
            </a:pPr>
            <a:r>
              <a:rPr lang="en-AU" sz="1400" dirty="0">
                <a:solidFill>
                  <a:schemeClr val="bg1"/>
                </a:solidFill>
              </a:rPr>
              <a:t>The stage of dementia means you could be introduced to a client who is younger but he or she may be at a more advanced stage of dementia.  They may be limited in their abilities and may also demonstrate behaviours of concern. </a:t>
            </a:r>
          </a:p>
          <a:p>
            <a:pPr marL="136525" indent="0">
              <a:buFont typeface="Wingdings 2" panose="05020102010507070707" pitchFamily="18" charset="2"/>
              <a:buNone/>
            </a:pPr>
            <a:endParaRPr lang="en-GB" sz="1400" dirty="0"/>
          </a:p>
        </p:txBody>
      </p:sp>
      <p:sp>
        <p:nvSpPr>
          <p:cNvPr id="2" name="Title 1"/>
          <p:cNvSpPr>
            <a:spLocks noGrp="1"/>
          </p:cNvSpPr>
          <p:nvPr>
            <p:ph type="title"/>
          </p:nvPr>
        </p:nvSpPr>
        <p:spPr/>
        <p:txBody>
          <a:bodyPr>
            <a:normAutofit/>
          </a:bodyPr>
          <a:lstStyle/>
          <a:p>
            <a:r>
              <a:rPr lang="en-AU" dirty="0" smtClean="0">
                <a:solidFill>
                  <a:schemeClr val="bg1"/>
                </a:solidFill>
              </a:rPr>
              <a:t>Step 2</a:t>
            </a:r>
            <a:endParaRPr lang="en-AU" dirty="0"/>
          </a:p>
        </p:txBody>
      </p:sp>
    </p:spTree>
    <p:extLst>
      <p:ext uri="{BB962C8B-B14F-4D97-AF65-F5344CB8AC3E}">
        <p14:creationId xmlns:p14="http://schemas.microsoft.com/office/powerpoint/2010/main" val="20311515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36525" indent="0">
              <a:buFont typeface="Wingdings 2" panose="05020102010507070707" pitchFamily="18" charset="2"/>
              <a:buNone/>
            </a:pPr>
            <a:r>
              <a:rPr lang="en-AU" sz="2000" dirty="0">
                <a:solidFill>
                  <a:schemeClr val="bg1"/>
                </a:solidFill>
              </a:rPr>
              <a:t>What activities can we </a:t>
            </a:r>
            <a:r>
              <a:rPr lang="en-AU" sz="2000" dirty="0" smtClean="0">
                <a:solidFill>
                  <a:schemeClr val="bg1"/>
                </a:solidFill>
              </a:rPr>
              <a:t>try </a:t>
            </a:r>
            <a:r>
              <a:rPr lang="en-AU" sz="2000" dirty="0">
                <a:solidFill>
                  <a:schemeClr val="bg1"/>
                </a:solidFill>
              </a:rPr>
              <a:t>for individuals who sit within these groups? </a:t>
            </a:r>
            <a:endParaRPr lang="en-AU" sz="2000" dirty="0" smtClean="0">
              <a:solidFill>
                <a:schemeClr val="bg1"/>
              </a:solidFill>
            </a:endParaRPr>
          </a:p>
          <a:p>
            <a:pPr marL="136525" indent="0">
              <a:buFont typeface="Wingdings 2" panose="05020102010507070707" pitchFamily="18" charset="2"/>
              <a:buNone/>
            </a:pPr>
            <a:endParaRPr lang="en-AU" sz="2000" dirty="0">
              <a:solidFill>
                <a:schemeClr val="bg1"/>
              </a:solidFill>
            </a:endParaRPr>
          </a:p>
          <a:p>
            <a:pPr marL="136525" indent="0">
              <a:buFont typeface="Wingdings 2" panose="05020102010507070707" pitchFamily="18" charset="2"/>
              <a:buNone/>
            </a:pPr>
            <a:r>
              <a:rPr lang="en-AU" sz="2000" dirty="0" smtClean="0">
                <a:solidFill>
                  <a:schemeClr val="bg1"/>
                </a:solidFill>
              </a:rPr>
              <a:t>What are your thoughts</a:t>
            </a:r>
            <a:r>
              <a:rPr lang="en-AU" sz="2000" dirty="0" smtClean="0">
                <a:solidFill>
                  <a:schemeClr val="bg1"/>
                </a:solidFill>
              </a:rPr>
              <a:t>?</a:t>
            </a:r>
          </a:p>
          <a:p>
            <a:pPr marL="136525" indent="0">
              <a:buFont typeface="Wingdings 2" panose="05020102010507070707" pitchFamily="18" charset="2"/>
              <a:buNone/>
            </a:pPr>
            <a:endParaRPr lang="en-AU" sz="2000" dirty="0">
              <a:solidFill>
                <a:schemeClr val="bg1"/>
              </a:solidFill>
            </a:endParaRPr>
          </a:p>
          <a:p>
            <a:pPr marL="136525" indent="0">
              <a:buFont typeface="Wingdings 2" panose="05020102010507070707" pitchFamily="18" charset="2"/>
              <a:buNone/>
            </a:pPr>
            <a:r>
              <a:rPr lang="en-AU" sz="2000" dirty="0" smtClean="0">
                <a:solidFill>
                  <a:schemeClr val="bg1"/>
                </a:solidFill>
              </a:rPr>
              <a:t>Here are some suggestions……..</a:t>
            </a:r>
            <a:endParaRPr lang="en-AU" sz="2000" dirty="0" smtClean="0">
              <a:solidFill>
                <a:schemeClr val="bg1"/>
              </a:solidFill>
            </a:endParaRPr>
          </a:p>
        </p:txBody>
      </p:sp>
      <p:sp>
        <p:nvSpPr>
          <p:cNvPr id="2" name="Title 1"/>
          <p:cNvSpPr>
            <a:spLocks noGrp="1"/>
          </p:cNvSpPr>
          <p:nvPr>
            <p:ph type="title"/>
          </p:nvPr>
        </p:nvSpPr>
        <p:spPr/>
        <p:txBody>
          <a:bodyPr>
            <a:normAutofit/>
          </a:bodyPr>
          <a:lstStyle/>
          <a:p>
            <a:r>
              <a:rPr lang="en-AU" dirty="0" smtClean="0">
                <a:solidFill>
                  <a:schemeClr val="bg1"/>
                </a:solidFill>
              </a:rPr>
              <a:t>Step 3</a:t>
            </a:r>
            <a:endParaRPr lang="en-AU" dirty="0"/>
          </a:p>
        </p:txBody>
      </p:sp>
    </p:spTree>
    <p:extLst>
      <p:ext uri="{BB962C8B-B14F-4D97-AF65-F5344CB8AC3E}">
        <p14:creationId xmlns:p14="http://schemas.microsoft.com/office/powerpoint/2010/main" val="20311515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25000" lnSpcReduction="20000"/>
          </a:bodyPr>
          <a:lstStyle/>
          <a:p>
            <a:pPr marL="0" indent="0">
              <a:lnSpc>
                <a:spcPct val="120000"/>
              </a:lnSpc>
              <a:spcBef>
                <a:spcPts val="0"/>
              </a:spcBef>
              <a:buNone/>
            </a:pPr>
            <a:r>
              <a:rPr lang="en-AU" altLang="en-US" sz="4800" dirty="0">
                <a:solidFill>
                  <a:schemeClr val="bg1"/>
                </a:solidFill>
              </a:rPr>
              <a:t>Encourage to start early attendance at Dementia or other Day Care Services.</a:t>
            </a:r>
          </a:p>
          <a:p>
            <a:pPr marL="0" indent="0">
              <a:lnSpc>
                <a:spcPct val="120000"/>
              </a:lnSpc>
              <a:spcBef>
                <a:spcPts val="0"/>
              </a:spcBef>
            </a:pPr>
            <a:endParaRPr lang="en-AU" altLang="en-US" sz="4800" dirty="0">
              <a:solidFill>
                <a:schemeClr val="bg1"/>
              </a:solidFill>
            </a:endParaRPr>
          </a:p>
          <a:p>
            <a:pPr marL="0" indent="0">
              <a:lnSpc>
                <a:spcPct val="120000"/>
              </a:lnSpc>
              <a:spcBef>
                <a:spcPts val="0"/>
              </a:spcBef>
              <a:buNone/>
            </a:pPr>
            <a:r>
              <a:rPr lang="en-AU" altLang="en-US" sz="4800" dirty="0">
                <a:solidFill>
                  <a:schemeClr val="bg1"/>
                </a:solidFill>
              </a:rPr>
              <a:t>Choose the appropriate level of activity and age group if you can.</a:t>
            </a:r>
          </a:p>
          <a:p>
            <a:pPr marL="0" indent="0">
              <a:lnSpc>
                <a:spcPct val="120000"/>
              </a:lnSpc>
              <a:spcBef>
                <a:spcPts val="0"/>
              </a:spcBef>
            </a:pPr>
            <a:endParaRPr lang="en-AU" altLang="en-US" sz="4800" dirty="0">
              <a:solidFill>
                <a:schemeClr val="bg1"/>
              </a:solidFill>
            </a:endParaRPr>
          </a:p>
          <a:p>
            <a:pPr marL="0" indent="0">
              <a:lnSpc>
                <a:spcPct val="120000"/>
              </a:lnSpc>
              <a:spcBef>
                <a:spcPts val="0"/>
              </a:spcBef>
              <a:buNone/>
            </a:pPr>
            <a:r>
              <a:rPr lang="en-AU" altLang="en-US" sz="4800" dirty="0">
                <a:solidFill>
                  <a:schemeClr val="bg1"/>
                </a:solidFill>
              </a:rPr>
              <a:t>Keep to a routine</a:t>
            </a:r>
          </a:p>
          <a:p>
            <a:pPr marL="0" indent="0">
              <a:lnSpc>
                <a:spcPct val="120000"/>
              </a:lnSpc>
              <a:spcBef>
                <a:spcPts val="0"/>
              </a:spcBef>
            </a:pPr>
            <a:endParaRPr lang="en-AU" altLang="en-US" sz="4800" dirty="0">
              <a:solidFill>
                <a:schemeClr val="bg1"/>
              </a:solidFill>
            </a:endParaRPr>
          </a:p>
          <a:p>
            <a:pPr marL="0" indent="0">
              <a:lnSpc>
                <a:spcPct val="120000"/>
              </a:lnSpc>
              <a:spcBef>
                <a:spcPts val="0"/>
              </a:spcBef>
              <a:buNone/>
            </a:pPr>
            <a:r>
              <a:rPr lang="en-AU" altLang="en-US" sz="4800" dirty="0">
                <a:solidFill>
                  <a:schemeClr val="bg1"/>
                </a:solidFill>
              </a:rPr>
              <a:t>Challenge the individual cognitively</a:t>
            </a:r>
          </a:p>
          <a:p>
            <a:pPr marL="0" indent="0">
              <a:lnSpc>
                <a:spcPct val="120000"/>
              </a:lnSpc>
              <a:spcBef>
                <a:spcPts val="0"/>
              </a:spcBef>
            </a:pPr>
            <a:endParaRPr lang="en-AU" altLang="en-US" sz="4800" dirty="0">
              <a:solidFill>
                <a:schemeClr val="bg1"/>
              </a:solidFill>
            </a:endParaRPr>
          </a:p>
          <a:p>
            <a:pPr marL="0" indent="0">
              <a:lnSpc>
                <a:spcPct val="120000"/>
              </a:lnSpc>
              <a:spcBef>
                <a:spcPts val="0"/>
              </a:spcBef>
              <a:buNone/>
            </a:pPr>
            <a:r>
              <a:rPr lang="en-AU" altLang="en-US" sz="4800" dirty="0">
                <a:solidFill>
                  <a:schemeClr val="bg1"/>
                </a:solidFill>
              </a:rPr>
              <a:t>Physically challenge the individual.</a:t>
            </a:r>
          </a:p>
          <a:p>
            <a:pPr marL="0" indent="0">
              <a:lnSpc>
                <a:spcPct val="120000"/>
              </a:lnSpc>
              <a:spcBef>
                <a:spcPts val="0"/>
              </a:spcBef>
            </a:pPr>
            <a:endParaRPr lang="en-AU" altLang="en-US" sz="4800" dirty="0">
              <a:solidFill>
                <a:schemeClr val="bg1"/>
              </a:solidFill>
            </a:endParaRPr>
          </a:p>
          <a:p>
            <a:pPr marL="0" indent="0">
              <a:lnSpc>
                <a:spcPct val="120000"/>
              </a:lnSpc>
              <a:spcBef>
                <a:spcPts val="0"/>
              </a:spcBef>
              <a:buNone/>
            </a:pPr>
            <a:r>
              <a:rPr lang="en-AU" altLang="en-US" sz="4800" dirty="0">
                <a:solidFill>
                  <a:schemeClr val="bg1"/>
                </a:solidFill>
              </a:rPr>
              <a:t>Encourage to participate in community events and socialise.</a:t>
            </a:r>
          </a:p>
          <a:p>
            <a:pPr marL="0" indent="0">
              <a:lnSpc>
                <a:spcPct val="120000"/>
              </a:lnSpc>
              <a:spcBef>
                <a:spcPts val="0"/>
              </a:spcBef>
            </a:pPr>
            <a:endParaRPr lang="en-AU" altLang="en-US" sz="4800" dirty="0">
              <a:solidFill>
                <a:schemeClr val="bg1"/>
              </a:solidFill>
            </a:endParaRPr>
          </a:p>
          <a:p>
            <a:pPr marL="0" indent="0">
              <a:lnSpc>
                <a:spcPct val="120000"/>
              </a:lnSpc>
              <a:spcBef>
                <a:spcPts val="0"/>
              </a:spcBef>
              <a:buNone/>
            </a:pPr>
            <a:r>
              <a:rPr lang="en-AU" altLang="en-US" sz="4800" dirty="0">
                <a:solidFill>
                  <a:schemeClr val="bg1"/>
                </a:solidFill>
              </a:rPr>
              <a:t>Strength building activities: Tai Chi, Yoga and Massage</a:t>
            </a:r>
          </a:p>
          <a:p>
            <a:pPr marL="0" indent="0">
              <a:lnSpc>
                <a:spcPct val="120000"/>
              </a:lnSpc>
              <a:spcBef>
                <a:spcPts val="0"/>
              </a:spcBef>
            </a:pPr>
            <a:r>
              <a:rPr lang="en-AU" altLang="en-US" sz="4800" dirty="0">
                <a:solidFill>
                  <a:schemeClr val="bg1"/>
                </a:solidFill>
              </a:rPr>
              <a:t> </a:t>
            </a:r>
          </a:p>
          <a:p>
            <a:pPr marL="0" indent="0">
              <a:lnSpc>
                <a:spcPct val="120000"/>
              </a:lnSpc>
              <a:spcBef>
                <a:spcPts val="0"/>
              </a:spcBef>
              <a:buNone/>
            </a:pPr>
            <a:r>
              <a:rPr lang="en-AU" altLang="en-US" sz="4800" dirty="0">
                <a:solidFill>
                  <a:schemeClr val="bg1"/>
                </a:solidFill>
              </a:rPr>
              <a:t>Massage and Touch is very much overlooked. Touch is a very important part of attempting to keep a healthy mind / body balance. Touch can come in a wide variety of forms and in different services.</a:t>
            </a:r>
          </a:p>
          <a:p>
            <a:pPr marL="0">
              <a:lnSpc>
                <a:spcPct val="120000"/>
              </a:lnSpc>
              <a:spcBef>
                <a:spcPts val="0"/>
              </a:spcBef>
            </a:pPr>
            <a:endParaRPr lang="en-AU" altLang="en-US" sz="1800" dirty="0" smtClean="0">
              <a:solidFill>
                <a:schemeClr val="bg1"/>
              </a:solidFill>
            </a:endParaRPr>
          </a:p>
          <a:p>
            <a:pPr marL="0">
              <a:lnSpc>
                <a:spcPct val="120000"/>
              </a:lnSpc>
              <a:spcBef>
                <a:spcPts val="0"/>
              </a:spcBef>
            </a:pPr>
            <a:r>
              <a:rPr lang="en-AU" altLang="en-US" sz="1800" dirty="0" smtClean="0">
                <a:solidFill>
                  <a:schemeClr val="bg1"/>
                </a:solidFill>
              </a:rPr>
              <a:t>Image </a:t>
            </a:r>
            <a:r>
              <a:rPr lang="en-AU" altLang="en-US" sz="1800" dirty="0">
                <a:solidFill>
                  <a:schemeClr val="bg1"/>
                </a:solidFill>
              </a:rPr>
              <a:t>from</a:t>
            </a:r>
            <a:r>
              <a:rPr lang="en-AU" altLang="en-US" sz="1800" dirty="0" smtClean="0">
                <a:solidFill>
                  <a:schemeClr val="bg1"/>
                </a:solidFill>
              </a:rPr>
              <a:t>: http</a:t>
            </a:r>
            <a:r>
              <a:rPr lang="en-AU" altLang="en-US" sz="1800" dirty="0">
                <a:solidFill>
                  <a:schemeClr val="bg1"/>
                </a:solidFill>
              </a:rPr>
              <a:t>://www.dawanews.com/chinabiz_view.asp?id=24540</a:t>
            </a:r>
          </a:p>
        </p:txBody>
      </p:sp>
      <p:sp>
        <p:nvSpPr>
          <p:cNvPr id="2" name="Title 1"/>
          <p:cNvSpPr>
            <a:spLocks noGrp="1"/>
          </p:cNvSpPr>
          <p:nvPr>
            <p:ph type="title"/>
          </p:nvPr>
        </p:nvSpPr>
        <p:spPr/>
        <p:txBody>
          <a:bodyPr>
            <a:normAutofit/>
          </a:bodyPr>
          <a:lstStyle/>
          <a:p>
            <a:r>
              <a:rPr lang="en-AU" dirty="0" smtClean="0">
                <a:solidFill>
                  <a:schemeClr val="bg1"/>
                </a:solidFill>
              </a:rPr>
              <a:t>Group 1 Activities</a:t>
            </a:r>
            <a:endParaRPr lang="en-AU"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1029" t="31965" r="4018" b="37409"/>
          <a:stretch/>
        </p:blipFill>
        <p:spPr bwMode="auto">
          <a:xfrm>
            <a:off x="5796136" y="2996951"/>
            <a:ext cx="2462159" cy="1619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00581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2248347"/>
            <a:ext cx="7761184" cy="3877815"/>
          </a:xfrm>
        </p:spPr>
        <p:txBody>
          <a:bodyPr>
            <a:noAutofit/>
          </a:bodyPr>
          <a:lstStyle/>
          <a:p>
            <a:pPr marL="0" indent="0">
              <a:lnSpc>
                <a:spcPct val="120000"/>
              </a:lnSpc>
              <a:buNone/>
            </a:pPr>
            <a:r>
              <a:rPr lang="en-AU" altLang="en-US" sz="1200" dirty="0">
                <a:solidFill>
                  <a:schemeClr val="bg1"/>
                </a:solidFill>
              </a:rPr>
              <a:t>Sensory Activities can come in a wide variety of forms, services and activities. </a:t>
            </a:r>
          </a:p>
          <a:p>
            <a:pPr marL="0" indent="0">
              <a:lnSpc>
                <a:spcPct val="120000"/>
              </a:lnSpc>
              <a:buNone/>
            </a:pPr>
            <a:r>
              <a:rPr lang="en-AU" altLang="en-US" sz="1200" dirty="0" smtClean="0">
                <a:solidFill>
                  <a:schemeClr val="bg1"/>
                </a:solidFill>
              </a:rPr>
              <a:t>One form </a:t>
            </a:r>
            <a:r>
              <a:rPr lang="en-AU" altLang="en-US" sz="1200" dirty="0">
                <a:solidFill>
                  <a:schemeClr val="bg1"/>
                </a:solidFill>
              </a:rPr>
              <a:t>is to facilitate different </a:t>
            </a:r>
            <a:r>
              <a:rPr lang="en-AU" altLang="en-US" sz="1200" dirty="0" err="1">
                <a:solidFill>
                  <a:schemeClr val="bg1"/>
                </a:solidFill>
              </a:rPr>
              <a:t>Snoezelen</a:t>
            </a:r>
            <a:r>
              <a:rPr lang="en-AU" altLang="en-US" sz="1200" dirty="0">
                <a:solidFill>
                  <a:schemeClr val="bg1"/>
                </a:solidFill>
              </a:rPr>
              <a:t> activities. This covers a wide variety of therapeutic activities.</a:t>
            </a:r>
          </a:p>
          <a:p>
            <a:pPr marL="0" indent="0">
              <a:lnSpc>
                <a:spcPct val="120000"/>
              </a:lnSpc>
            </a:pPr>
            <a:endParaRPr lang="en-AU" altLang="en-US" sz="1200" dirty="0">
              <a:solidFill>
                <a:schemeClr val="bg1"/>
              </a:solidFill>
            </a:endParaRPr>
          </a:p>
          <a:p>
            <a:pPr marL="0" indent="0">
              <a:lnSpc>
                <a:spcPct val="120000"/>
              </a:lnSpc>
              <a:buNone/>
            </a:pPr>
            <a:endParaRPr lang="en-AU" altLang="en-US" sz="1200" dirty="0">
              <a:solidFill>
                <a:schemeClr val="bg1"/>
              </a:solidFill>
            </a:endParaRPr>
          </a:p>
          <a:p>
            <a:pPr marL="0" indent="0">
              <a:lnSpc>
                <a:spcPct val="120000"/>
              </a:lnSpc>
              <a:buNone/>
            </a:pPr>
            <a:r>
              <a:rPr lang="en-AU" altLang="en-US" sz="1200" dirty="0" smtClean="0">
                <a:solidFill>
                  <a:schemeClr val="bg1"/>
                </a:solidFill>
              </a:rPr>
              <a:t>Environmental </a:t>
            </a:r>
            <a:r>
              <a:rPr lang="en-AU" altLang="en-US" sz="1200" dirty="0">
                <a:solidFill>
                  <a:schemeClr val="bg1"/>
                </a:solidFill>
              </a:rPr>
              <a:t>activities: </a:t>
            </a:r>
            <a:r>
              <a:rPr lang="en-AU" altLang="en-US" sz="1200" dirty="0" smtClean="0">
                <a:solidFill>
                  <a:schemeClr val="bg1"/>
                </a:solidFill>
              </a:rPr>
              <a:t>water (rain </a:t>
            </a:r>
            <a:r>
              <a:rPr lang="en-AU" altLang="en-US" sz="1200" dirty="0">
                <a:solidFill>
                  <a:schemeClr val="bg1"/>
                </a:solidFill>
              </a:rPr>
              <a:t>or sea), wind, </a:t>
            </a:r>
            <a:endParaRPr lang="en-AU" altLang="en-US" sz="1200" dirty="0" smtClean="0">
              <a:solidFill>
                <a:schemeClr val="bg1"/>
              </a:solidFill>
            </a:endParaRPr>
          </a:p>
          <a:p>
            <a:pPr marL="0" indent="0">
              <a:lnSpc>
                <a:spcPct val="120000"/>
              </a:lnSpc>
              <a:buNone/>
            </a:pPr>
            <a:r>
              <a:rPr lang="en-AU" altLang="en-US" sz="1200" dirty="0" smtClean="0">
                <a:solidFill>
                  <a:schemeClr val="bg1"/>
                </a:solidFill>
              </a:rPr>
              <a:t>            the </a:t>
            </a:r>
            <a:r>
              <a:rPr lang="en-AU" altLang="en-US" sz="1200" dirty="0">
                <a:solidFill>
                  <a:schemeClr val="bg1"/>
                </a:solidFill>
              </a:rPr>
              <a:t>moon and </a:t>
            </a:r>
            <a:r>
              <a:rPr lang="en-AU" altLang="en-US" sz="1200" dirty="0" smtClean="0">
                <a:solidFill>
                  <a:schemeClr val="bg1"/>
                </a:solidFill>
              </a:rPr>
              <a:t>sun</a:t>
            </a:r>
            <a:endParaRPr lang="en-AU" altLang="en-US" sz="1200" dirty="0">
              <a:solidFill>
                <a:schemeClr val="bg1"/>
              </a:solidFill>
            </a:endParaRPr>
          </a:p>
          <a:p>
            <a:pPr marL="0" indent="0">
              <a:lnSpc>
                <a:spcPct val="120000"/>
              </a:lnSpc>
              <a:buNone/>
            </a:pPr>
            <a:r>
              <a:rPr lang="en-AU" altLang="en-US" sz="1200" dirty="0">
                <a:solidFill>
                  <a:schemeClr val="bg1"/>
                </a:solidFill>
              </a:rPr>
              <a:t>Olfactory activities: </a:t>
            </a:r>
            <a:r>
              <a:rPr lang="en-AU" altLang="en-US" sz="1200" dirty="0" smtClean="0">
                <a:solidFill>
                  <a:schemeClr val="bg1"/>
                </a:solidFill>
              </a:rPr>
              <a:t>cooking</a:t>
            </a:r>
            <a:r>
              <a:rPr lang="en-AU" altLang="en-US" sz="1200" dirty="0">
                <a:solidFill>
                  <a:schemeClr val="bg1"/>
                </a:solidFill>
              </a:rPr>
              <a:t>, </a:t>
            </a:r>
            <a:r>
              <a:rPr lang="en-AU" altLang="en-US" sz="1200" dirty="0" smtClean="0">
                <a:solidFill>
                  <a:schemeClr val="bg1"/>
                </a:solidFill>
              </a:rPr>
              <a:t>BBQs </a:t>
            </a:r>
            <a:r>
              <a:rPr lang="en-AU" altLang="en-US" sz="1200" dirty="0">
                <a:solidFill>
                  <a:schemeClr val="bg1"/>
                </a:solidFill>
              </a:rPr>
              <a:t>and herb </a:t>
            </a:r>
            <a:r>
              <a:rPr lang="en-AU" altLang="en-US" sz="1200" dirty="0" smtClean="0">
                <a:solidFill>
                  <a:schemeClr val="bg1"/>
                </a:solidFill>
              </a:rPr>
              <a:t>recognition</a:t>
            </a:r>
            <a:endParaRPr lang="en-AU" altLang="en-US" sz="1200" dirty="0">
              <a:solidFill>
                <a:schemeClr val="bg1"/>
              </a:solidFill>
            </a:endParaRPr>
          </a:p>
          <a:p>
            <a:pPr marL="0" indent="0">
              <a:lnSpc>
                <a:spcPct val="120000"/>
              </a:lnSpc>
              <a:buNone/>
            </a:pPr>
            <a:r>
              <a:rPr lang="en-AU" altLang="en-US" sz="1200" dirty="0">
                <a:solidFill>
                  <a:schemeClr val="bg1"/>
                </a:solidFill>
              </a:rPr>
              <a:t>Animal </a:t>
            </a:r>
            <a:r>
              <a:rPr lang="en-AU" altLang="en-US" sz="1200" dirty="0" smtClean="0">
                <a:solidFill>
                  <a:schemeClr val="bg1"/>
                </a:solidFill>
              </a:rPr>
              <a:t>therapy: Dog </a:t>
            </a:r>
            <a:r>
              <a:rPr lang="en-AU" altLang="en-US" sz="1200" dirty="0">
                <a:solidFill>
                  <a:schemeClr val="bg1"/>
                </a:solidFill>
              </a:rPr>
              <a:t>therapy, animal visits and reptile visits</a:t>
            </a:r>
          </a:p>
          <a:p>
            <a:pPr marL="0" indent="0">
              <a:lnSpc>
                <a:spcPct val="120000"/>
              </a:lnSpc>
              <a:buNone/>
            </a:pPr>
            <a:r>
              <a:rPr lang="en-AU" altLang="en-US" sz="1200" dirty="0">
                <a:solidFill>
                  <a:schemeClr val="bg1"/>
                </a:solidFill>
              </a:rPr>
              <a:t>Visual : </a:t>
            </a:r>
            <a:r>
              <a:rPr lang="en-AU" altLang="en-US" sz="1200" dirty="0" smtClean="0">
                <a:solidFill>
                  <a:schemeClr val="bg1"/>
                </a:solidFill>
              </a:rPr>
              <a:t>Fish </a:t>
            </a:r>
            <a:r>
              <a:rPr lang="en-AU" altLang="en-US" sz="1200" dirty="0">
                <a:solidFill>
                  <a:schemeClr val="bg1"/>
                </a:solidFill>
              </a:rPr>
              <a:t>tanks, living picture fish tanks and </a:t>
            </a:r>
            <a:r>
              <a:rPr lang="en-AU" altLang="en-US" sz="1200" dirty="0" smtClean="0">
                <a:solidFill>
                  <a:schemeClr val="bg1"/>
                </a:solidFill>
              </a:rPr>
              <a:t>mobiles</a:t>
            </a:r>
          </a:p>
          <a:p>
            <a:pPr marL="0" indent="0">
              <a:lnSpc>
                <a:spcPct val="120000"/>
              </a:lnSpc>
              <a:buNone/>
            </a:pPr>
            <a:r>
              <a:rPr lang="en-AU" altLang="en-US" sz="1200" dirty="0" smtClean="0">
                <a:solidFill>
                  <a:schemeClr val="bg1"/>
                </a:solidFill>
              </a:rPr>
              <a:t>Reminiscence</a:t>
            </a:r>
            <a:r>
              <a:rPr lang="en-AU" altLang="en-US" sz="1200" dirty="0">
                <a:solidFill>
                  <a:schemeClr val="bg1"/>
                </a:solidFill>
              </a:rPr>
              <a:t>: </a:t>
            </a:r>
            <a:r>
              <a:rPr lang="en-AU" altLang="en-US" sz="1200" dirty="0" smtClean="0">
                <a:solidFill>
                  <a:schemeClr val="bg1"/>
                </a:solidFill>
              </a:rPr>
              <a:t>Individual </a:t>
            </a:r>
            <a:r>
              <a:rPr lang="en-AU" altLang="en-US" sz="1200" dirty="0">
                <a:solidFill>
                  <a:schemeClr val="bg1"/>
                </a:solidFill>
              </a:rPr>
              <a:t>boxes, scrapbooks, Your life books and </a:t>
            </a:r>
            <a:r>
              <a:rPr lang="en-AU" altLang="en-US" sz="1200" dirty="0" smtClean="0">
                <a:solidFill>
                  <a:schemeClr val="bg1"/>
                </a:solidFill>
              </a:rPr>
              <a:t>photos</a:t>
            </a:r>
          </a:p>
          <a:p>
            <a:pPr marL="0" indent="0">
              <a:lnSpc>
                <a:spcPct val="120000"/>
              </a:lnSpc>
              <a:buNone/>
            </a:pPr>
            <a:r>
              <a:rPr lang="en-AU" altLang="en-US" sz="1200" dirty="0" smtClean="0">
                <a:solidFill>
                  <a:schemeClr val="bg1"/>
                </a:solidFill>
              </a:rPr>
              <a:t>Auditory: Appropriate music, calm or stimulating.</a:t>
            </a:r>
          </a:p>
          <a:p>
            <a:pPr marL="0" indent="0">
              <a:lnSpc>
                <a:spcPct val="120000"/>
              </a:lnSpc>
              <a:buNone/>
            </a:pPr>
            <a:r>
              <a:rPr lang="en-AU" altLang="en-US" sz="1000" dirty="0" smtClean="0">
                <a:solidFill>
                  <a:schemeClr val="bg1"/>
                </a:solidFill>
              </a:rPr>
              <a:t>Pet therapy image: </a:t>
            </a:r>
            <a:r>
              <a:rPr lang="en-AU" altLang="en-US" sz="1000" dirty="0">
                <a:solidFill>
                  <a:schemeClr val="bg1"/>
                </a:solidFill>
              </a:rPr>
              <a:t> http://shelter-tails.blogspot.com.au/2011/02/animal-farm-foundation.html</a:t>
            </a:r>
          </a:p>
          <a:p>
            <a:pPr marL="0" indent="0">
              <a:lnSpc>
                <a:spcPct val="120000"/>
              </a:lnSpc>
              <a:buNone/>
            </a:pPr>
            <a:r>
              <a:rPr lang="en-AU" altLang="en-US" sz="1000" dirty="0" err="1" smtClean="0">
                <a:solidFill>
                  <a:schemeClr val="bg1"/>
                </a:solidFill>
              </a:rPr>
              <a:t>Snoezelen</a:t>
            </a:r>
            <a:r>
              <a:rPr lang="en-AU" altLang="en-US" sz="1000" dirty="0" smtClean="0">
                <a:solidFill>
                  <a:schemeClr val="bg1"/>
                </a:solidFill>
              </a:rPr>
              <a:t> </a:t>
            </a:r>
            <a:r>
              <a:rPr lang="en-AU" altLang="en-US" sz="1000" dirty="0">
                <a:solidFill>
                  <a:schemeClr val="bg1"/>
                </a:solidFill>
              </a:rPr>
              <a:t>image: </a:t>
            </a:r>
            <a:r>
              <a:rPr lang="en-AU" altLang="en-US" sz="1000" dirty="0">
                <a:solidFill>
                  <a:schemeClr val="bg1"/>
                </a:solidFill>
                <a:hlinkClick r:id="rId3"/>
              </a:rPr>
              <a:t>http://health.heraldtribune.com/2013/11/18/therapy-for-the-senses/</a:t>
            </a:r>
            <a:endParaRPr lang="en-AU" altLang="en-US" sz="1000" dirty="0">
              <a:solidFill>
                <a:schemeClr val="bg1"/>
              </a:solidFill>
            </a:endParaRPr>
          </a:p>
          <a:p>
            <a:pPr marL="0" indent="0">
              <a:lnSpc>
                <a:spcPct val="120000"/>
              </a:lnSpc>
              <a:buNone/>
            </a:pPr>
            <a:endParaRPr lang="en-AU" altLang="en-US" sz="1200" dirty="0">
              <a:solidFill>
                <a:schemeClr val="bg1"/>
              </a:solidFill>
            </a:endParaRPr>
          </a:p>
        </p:txBody>
      </p:sp>
      <p:sp>
        <p:nvSpPr>
          <p:cNvPr id="2" name="Title 1"/>
          <p:cNvSpPr>
            <a:spLocks noGrp="1"/>
          </p:cNvSpPr>
          <p:nvPr>
            <p:ph type="title"/>
          </p:nvPr>
        </p:nvSpPr>
        <p:spPr/>
        <p:txBody>
          <a:bodyPr>
            <a:normAutofit fontScale="90000"/>
          </a:bodyPr>
          <a:lstStyle/>
          <a:p>
            <a:r>
              <a:rPr lang="en-AU" dirty="0" smtClean="0">
                <a:solidFill>
                  <a:schemeClr val="bg1"/>
                </a:solidFill>
              </a:rPr>
              <a:t>Introduce Sensory Activities</a:t>
            </a:r>
            <a:endParaRPr lang="en-AU"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3933056"/>
            <a:ext cx="1621858" cy="2438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2840263"/>
            <a:ext cx="2356723" cy="1718444"/>
          </a:xfrm>
          <a:prstGeom prst="rect">
            <a:avLst/>
          </a:prstGeom>
        </p:spPr>
      </p:pic>
    </p:spTree>
    <p:extLst>
      <p:ext uri="{BB962C8B-B14F-4D97-AF65-F5344CB8AC3E}">
        <p14:creationId xmlns:p14="http://schemas.microsoft.com/office/powerpoint/2010/main" val="11761892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2248347"/>
            <a:ext cx="7761184" cy="3877815"/>
          </a:xfrm>
        </p:spPr>
        <p:txBody>
          <a:bodyPr>
            <a:noAutofit/>
          </a:bodyPr>
          <a:lstStyle/>
          <a:p>
            <a:pPr marL="73025" lvl="0" indent="0">
              <a:buClr>
                <a:srgbClr val="0F6FC6"/>
              </a:buClr>
              <a:buNone/>
            </a:pPr>
            <a:r>
              <a:rPr lang="en-AU" altLang="en-US" sz="1400" dirty="0">
                <a:solidFill>
                  <a:prstClr val="white"/>
                </a:solidFill>
              </a:rPr>
              <a:t>You can continue most of your activities from Group 1 dementia into this stage but as you experience the individual deteriorating and not able to participate in an activity anymore, replace it with sensory activities. </a:t>
            </a:r>
          </a:p>
          <a:p>
            <a:pPr marL="73025" lvl="0" indent="0">
              <a:buClr>
                <a:srgbClr val="0F6FC6"/>
              </a:buClr>
              <a:buNone/>
            </a:pPr>
            <a:endParaRPr lang="en-AU" altLang="en-US" sz="1400" dirty="0">
              <a:solidFill>
                <a:prstClr val="white"/>
              </a:solidFill>
            </a:endParaRPr>
          </a:p>
          <a:p>
            <a:pPr marL="73025" lvl="0" indent="0">
              <a:buClr>
                <a:srgbClr val="0F6FC6"/>
              </a:buClr>
              <a:buNone/>
            </a:pPr>
            <a:r>
              <a:rPr lang="en-AU" altLang="en-US" sz="1400" dirty="0" smtClean="0">
                <a:solidFill>
                  <a:prstClr val="white"/>
                </a:solidFill>
              </a:rPr>
              <a:t>Depending </a:t>
            </a:r>
            <a:r>
              <a:rPr lang="en-AU" altLang="en-US" sz="1400" dirty="0">
                <a:solidFill>
                  <a:prstClr val="white"/>
                </a:solidFill>
              </a:rPr>
              <a:t>on the age and the rate of decline it would be expected that there are signs of deterioration through to group 3 where it should have slowed down significantly.</a:t>
            </a:r>
          </a:p>
          <a:p>
            <a:pPr marL="73025" lvl="0" indent="0">
              <a:buClr>
                <a:srgbClr val="0F6FC6"/>
              </a:buClr>
              <a:buNone/>
            </a:pPr>
            <a:r>
              <a:rPr lang="en-AU" altLang="en-US" sz="1000" dirty="0" smtClean="0">
                <a:solidFill>
                  <a:prstClr val="white"/>
                </a:solidFill>
              </a:rPr>
              <a:t>Image </a:t>
            </a:r>
            <a:r>
              <a:rPr lang="en-AU" altLang="en-US" sz="1000" dirty="0">
                <a:solidFill>
                  <a:prstClr val="white"/>
                </a:solidFill>
              </a:rPr>
              <a:t>from</a:t>
            </a:r>
            <a:r>
              <a:rPr lang="en-AU" altLang="en-US" sz="1000" dirty="0" smtClean="0">
                <a:solidFill>
                  <a:prstClr val="white"/>
                </a:solidFill>
              </a:rPr>
              <a:t>: http</a:t>
            </a:r>
            <a:r>
              <a:rPr lang="en-AU" altLang="en-US" sz="1000" dirty="0">
                <a:solidFill>
                  <a:prstClr val="white"/>
                </a:solidFill>
              </a:rPr>
              <a:t>://www.aboriginalartstore.com.au/artists/colleen-wallace-nungari/</a:t>
            </a:r>
          </a:p>
          <a:p>
            <a:pPr marL="73025" lvl="0" indent="0">
              <a:buClr>
                <a:srgbClr val="0F6FC6"/>
              </a:buClr>
              <a:buNone/>
            </a:pPr>
            <a:endParaRPr lang="en-AU" altLang="en-US" sz="1400" dirty="0">
              <a:solidFill>
                <a:prstClr val="white"/>
              </a:solidFill>
            </a:endParaRPr>
          </a:p>
          <a:p>
            <a:pPr marL="0" indent="0">
              <a:lnSpc>
                <a:spcPct val="120000"/>
              </a:lnSpc>
              <a:buNone/>
            </a:pPr>
            <a:endParaRPr lang="en-AU" altLang="en-US" sz="1200" dirty="0">
              <a:solidFill>
                <a:schemeClr val="bg1"/>
              </a:solidFill>
            </a:endParaRPr>
          </a:p>
        </p:txBody>
      </p:sp>
      <p:sp>
        <p:nvSpPr>
          <p:cNvPr id="2" name="Title 1"/>
          <p:cNvSpPr>
            <a:spLocks noGrp="1"/>
          </p:cNvSpPr>
          <p:nvPr>
            <p:ph type="title"/>
          </p:nvPr>
        </p:nvSpPr>
        <p:spPr/>
        <p:txBody>
          <a:bodyPr>
            <a:normAutofit/>
          </a:bodyPr>
          <a:lstStyle/>
          <a:p>
            <a:r>
              <a:rPr lang="en-AU" dirty="0" smtClean="0">
                <a:solidFill>
                  <a:schemeClr val="bg1"/>
                </a:solidFill>
              </a:rPr>
              <a:t>Group 2 Activities</a:t>
            </a:r>
            <a:endParaRPr lang="en-AU"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897052"/>
            <a:ext cx="3543052" cy="26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20578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1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1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1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1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581</TotalTime>
  <Words>1029</Words>
  <Application>Microsoft Office PowerPoint</Application>
  <PresentationFormat>On-screen Show (4:3)</PresentationFormat>
  <Paragraphs>126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Hardcover</vt:lpstr>
      <vt:lpstr>   Module 1: DTA Online Dementia Education</vt:lpstr>
      <vt:lpstr>Laying down the foundations</vt:lpstr>
      <vt:lpstr>Step 1</vt:lpstr>
      <vt:lpstr>Step 2</vt:lpstr>
      <vt:lpstr>Step 2</vt:lpstr>
      <vt:lpstr>Step 3</vt:lpstr>
      <vt:lpstr>Group 1 Activities</vt:lpstr>
      <vt:lpstr>Introduce Sensory Activities</vt:lpstr>
      <vt:lpstr>Group 2 Activities</vt:lpstr>
      <vt:lpstr>Group 2 Activities</vt:lpstr>
      <vt:lpstr>Group 3 Activities</vt:lpstr>
      <vt:lpstr>Step 4</vt:lpstr>
      <vt:lpstr>Special thanks to… </vt:lpstr>
      <vt:lpstr>In Conclusion…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Dementia Health Activity Life Line</dc:title>
  <dc:creator>Joe</dc:creator>
  <cp:lastModifiedBy>Margie Kennard</cp:lastModifiedBy>
  <cp:revision>103</cp:revision>
  <dcterms:created xsi:type="dcterms:W3CDTF">2011-09-10T11:02:20Z</dcterms:created>
  <dcterms:modified xsi:type="dcterms:W3CDTF">2015-04-27T11:23:18Z</dcterms:modified>
</cp:coreProperties>
</file>